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257" r:id="rId5"/>
    <p:sldId id="259" r:id="rId6"/>
    <p:sldId id="261" r:id="rId7"/>
    <p:sldId id="262" r:id="rId8"/>
    <p:sldId id="338" r:id="rId9"/>
    <p:sldId id="339" r:id="rId10"/>
    <p:sldId id="301" r:id="rId11"/>
    <p:sldId id="302" r:id="rId12"/>
    <p:sldId id="303" r:id="rId13"/>
    <p:sldId id="304" r:id="rId14"/>
    <p:sldId id="324" r:id="rId15"/>
    <p:sldId id="305" r:id="rId16"/>
    <p:sldId id="306" r:id="rId17"/>
    <p:sldId id="307" r:id="rId18"/>
    <p:sldId id="340" r:id="rId19"/>
    <p:sldId id="341" r:id="rId20"/>
    <p:sldId id="328" r:id="rId21"/>
    <p:sldId id="329" r:id="rId22"/>
    <p:sldId id="330" r:id="rId23"/>
    <p:sldId id="331" r:id="rId24"/>
    <p:sldId id="332" r:id="rId25"/>
    <p:sldId id="333" r:id="rId26"/>
    <p:sldId id="334" r:id="rId27"/>
    <p:sldId id="335" r:id="rId28"/>
    <p:sldId id="336" r:id="rId29"/>
    <p:sldId id="337" r:id="rId30"/>
    <p:sldId id="319" r:id="rId31"/>
    <p:sldId id="321" r:id="rId32"/>
    <p:sldId id="322" r:id="rId33"/>
    <p:sldId id="293" r:id="rId34"/>
    <p:sldId id="280" r:id="rId35"/>
    <p:sldId id="282" r:id="rId3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6D1000B-4D76-4C64-9598-F22432C24BA4}">
          <p14:sldIdLst>
            <p14:sldId id="257"/>
            <p14:sldId id="259"/>
            <p14:sldId id="261"/>
            <p14:sldId id="262"/>
            <p14:sldId id="338"/>
            <p14:sldId id="339"/>
            <p14:sldId id="301"/>
            <p14:sldId id="302"/>
            <p14:sldId id="303"/>
            <p14:sldId id="304"/>
            <p14:sldId id="324"/>
            <p14:sldId id="305"/>
            <p14:sldId id="306"/>
            <p14:sldId id="307"/>
            <p14:sldId id="340"/>
            <p14:sldId id="341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19"/>
            <p14:sldId id="321"/>
            <p14:sldId id="322"/>
            <p14:sldId id="293"/>
            <p14:sldId id="280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inosová Lenka Mgr. (MPSV)" initials="RLM" lastIdx="5" clrIdx="0"/>
  <p:cmAuthor id="1" name="Vimpelová Lucie Ing." initials="VL" lastIdx="10" clrIdx="1"/>
  <p:cmAuthor id="2" name="Valová Kristýna Bc. (MPSV)" initials="VKB(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A7C7F4-F194-4BB7-9999-6CE0CAD0AA21}" v="48" dt="2020-10-13T14:46:02.4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698" autoAdjust="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commentAuthors" Target="commentAuthor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FA5D9-7F93-4F80-9213-F382426CBE42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D8A3B-00A0-4306-A9ED-7304E765D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108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fld id="{4E9DD122-E565-40EA-B580-FF8FAF17794A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9" tIns="47969" rIns="95939" bIns="4796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939" tIns="47969" rIns="95939" bIns="4796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fld id="{992E2AC2-7D4F-44A3-B4E1-18907BAC6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811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2F064480-4628-44FC-8C3E-CA66249040B6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solidFill>
                <a:srgbClr val="FF0000"/>
              </a:solidFill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668B6C8-0D8F-4761-BB1F-D49045DABEA1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28598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solidFill>
                <a:srgbClr val="FF0000"/>
              </a:solidFill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668B6C8-0D8F-4761-BB1F-D49045DABEA1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74586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solidFill>
                <a:srgbClr val="FF0000"/>
              </a:solidFill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668B6C8-0D8F-4761-BB1F-D49045DABEA1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11149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solidFill>
                <a:srgbClr val="FF0000"/>
              </a:solidFill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668B6C8-0D8F-4761-BB1F-D49045DABEA1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41460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Zahraniční cesty – lze zahrnout do projektu, ale hradit z kofinancování.</a:t>
            </a:r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E759606B-8C83-4F29-A1FF-83E85C0C41EE}" type="slidenum">
              <a:rPr lang="cs-CZ" altLang="cs-CZ" smtClean="0">
                <a:latin typeface="Times New Roman" pitchFamily="18" charset="0"/>
              </a:rPr>
              <a:pPr/>
              <a:t>31</a:t>
            </a:fld>
            <a:endParaRPr lang="cs-CZ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7D841547-3CB9-4E02-B90A-9713C6FFF4CE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74FBD8FB-B519-4DA2-8B72-7933A00F8471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DDFCEC46-EF9A-49F4-9C6A-8503EFE95A42}" type="slidenum">
              <a:rPr lang="cs-CZ" altLang="cs-CZ" smtClean="0">
                <a:latin typeface="Times New Roman" pitchFamily="18" charset="0"/>
              </a:rPr>
              <a:pPr/>
              <a:t>3</a:t>
            </a:fld>
            <a:endParaRPr lang="cs-CZ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5D1C4315-0B34-4F56-9CA4-AC64FABE0802}" type="slidenum">
              <a:rPr lang="cs-CZ" altLang="cs-CZ" smtClean="0">
                <a:latin typeface="Times New Roman" pitchFamily="18" charset="0"/>
              </a:rPr>
              <a:pPr/>
              <a:t>4</a:t>
            </a:fld>
            <a:endParaRPr lang="cs-CZ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B8FD596-28A0-4DAC-9889-36DFD4922D3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3457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954DEE3-17DF-4F95-B32C-19AB1721B71E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solidFill>
                <a:srgbClr val="FF0000"/>
              </a:solidFill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668B6C8-0D8F-4761-BB1F-D49045DABEA1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solidFill>
                <a:srgbClr val="FF0000"/>
              </a:solidFill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668B6C8-0D8F-4761-BB1F-D49045DABEA1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071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solidFill>
                <a:srgbClr val="FF0000"/>
              </a:solidFill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668B6C8-0D8F-4761-BB1F-D49045DABEA1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5562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359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47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11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840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91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80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168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46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53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79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086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903C4-214D-47D3-9784-38C15165B614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81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mpsv.cz/web/cz/dotacni-rizeni-pro-rok-2021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vua@mpsv.cz" TargetMode="External"/><Relationship Id="rId2" Type="http://schemas.openxmlformats.org/officeDocument/2006/relationships/hyperlink" Target="mailto:hotline.oknouze@oksystem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mailto:barbora.pliskova@mpsv.cz" TargetMode="External"/><Relationship Id="rId4" Type="http://schemas.openxmlformats.org/officeDocument/2006/relationships/hyperlink" Target="mailto:miluse.sykorkova@mpsv.cz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psv.cz/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miluse.sykorova@mpsv.cz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vua@mpsv.cz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hotline.oknouze@oksystem.cz" TargetMode="External"/><Relationship Id="rId2" Type="http://schemas.openxmlformats.org/officeDocument/2006/relationships/hyperlink" Target="http://portal.mpsv.cz/soc/org/apl_pristu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:\BARA\MPSV-manualall\pptsablona\uvodst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2699792" y="1500600"/>
            <a:ext cx="5689600" cy="275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endParaRPr lang="cs-CZ" altLang="cs-CZ" sz="20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  <a:buNone/>
            </a:pPr>
            <a:r>
              <a:rPr lang="cs-CZ" altLang="cs-CZ" sz="2400" b="1" dirty="0">
                <a:solidFill>
                  <a:srgbClr val="000099"/>
                </a:solidFill>
                <a:latin typeface="Arial" panose="020B0604020202020204" pitchFamily="34" charset="0"/>
              </a:rPr>
              <a:t>Prezentace pro žadatele a aktuální změny k národnímu dotačnímu titulu </a:t>
            </a:r>
          </a:p>
          <a:p>
            <a:pPr algn="ctr">
              <a:spcBef>
                <a:spcPct val="50000"/>
              </a:spcBef>
              <a:buNone/>
            </a:pPr>
            <a:r>
              <a:rPr lang="cs-CZ" altLang="cs-CZ" sz="2400" b="1" dirty="0">
                <a:solidFill>
                  <a:srgbClr val="000099"/>
                </a:solidFill>
                <a:latin typeface="Arial" panose="020B0604020202020204" pitchFamily="34" charset="0"/>
              </a:rPr>
              <a:t>„Senior“ </a:t>
            </a:r>
          </a:p>
          <a:p>
            <a:pPr algn="ctr">
              <a:spcBef>
                <a:spcPct val="50000"/>
              </a:spcBef>
              <a:buNone/>
            </a:pPr>
            <a:endParaRPr lang="en-US" altLang="cs-CZ" sz="18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cs-CZ" sz="2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2051720" y="4437063"/>
            <a:ext cx="73850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 dirty="0">
                <a:solidFill>
                  <a:srgbClr val="000066"/>
                </a:solidFill>
                <a:latin typeface="Arial" charset="0"/>
              </a:rPr>
              <a:t>Oddělení: Stárnutí a sociálního začleňování</a:t>
            </a:r>
            <a:r>
              <a:rPr lang="cs-CZ" sz="2400" dirty="0"/>
              <a:t>  </a:t>
            </a:r>
            <a:r>
              <a:rPr lang="cs-CZ" sz="2000" dirty="0"/>
              <a:t> </a:t>
            </a:r>
            <a:endParaRPr lang="cs-CZ" altLang="cs-CZ" sz="2000" b="1" dirty="0">
              <a:solidFill>
                <a:srgbClr val="000066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  <a:buNone/>
            </a:pPr>
            <a:r>
              <a:rPr lang="cs-CZ" altLang="cs-CZ" sz="2000" dirty="0">
                <a:latin typeface="Times New Roman" pitchFamily="18" charset="0"/>
              </a:rPr>
              <a:t>  </a:t>
            </a:r>
            <a:endParaRPr lang="cs-CZ" altLang="cs-CZ" sz="2000" b="1" dirty="0">
              <a:solidFill>
                <a:srgbClr val="0000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058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Dotační titul Senior – žádost o dotaci – povinné přílohy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680519"/>
          </a:xfrm>
        </p:spPr>
        <p:txBody>
          <a:bodyPr>
            <a:normAutofit fontScale="25000" lnSpcReduction="20000"/>
          </a:bodyPr>
          <a:lstStyle/>
          <a:p>
            <a:endParaRPr lang="cs-CZ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- aktuální verze dokladu potvrzujícího vznik NNO</a:t>
            </a:r>
          </a:p>
          <a:p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6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 podle § 14 odst. 3 písm. e) zákona o rozpočtových pravidel, o podílech v právnických osobách</a:t>
            </a:r>
          </a:p>
          <a:p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spolky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předloží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kromě výpisu z rejstříku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 stanovy</a:t>
            </a:r>
          </a:p>
          <a:p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-registrované církve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 předloží kromě výpisu z registru ústředního orgánu státní správy ČR, který registruje církve a náboženské společnosti i 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základní dokument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obecně prospěšné společnosti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 předloží kromě výpisu z rejstříku i 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zakládací listinu </a:t>
            </a:r>
          </a:p>
          <a:p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-ústavy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 předloží kromě výpisu z veřejného rejstříku i 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zakládací listinu</a:t>
            </a:r>
          </a:p>
          <a:p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-nadace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, nadační fondy předloží kromě výpisu z veřejného rejstříku i 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nadační listinu</a:t>
            </a:r>
          </a:p>
          <a:p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-identifikace bankovního účtu,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na který bude složena dotace, 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potvrzený bankou a statutárním zástupcem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organizace, uvedené potvrzení musí být z aktuální doby (staré nejdéle 3 měsíce); </a:t>
            </a:r>
            <a:r>
              <a:rPr lang="cs-CZ" sz="6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Potvrzení znamená razítko organizace a podpis statutárního zástupce</a:t>
            </a:r>
          </a:p>
          <a:p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- zastřešující organizace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současně dokládá aktuální výpis/seznam svých členů s uvedením kraje jejich působnosti a doklad o zřízení či fungování kontrolní komise</a:t>
            </a:r>
          </a:p>
          <a:p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Tyto přílohy podléhají formálnímu hodnocení, které předchází hodnocení interního </a:t>
            </a:r>
            <a:b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a externího hodnotitele. V případě nedoložení všech příloh bude žadatel vyzván k dodání.</a:t>
            </a:r>
          </a:p>
          <a:p>
            <a:endParaRPr lang="cs-CZ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cs-CZ" sz="6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7">
            <a:extLst>
              <a:ext uri="{FF2B5EF4-FFF2-40B4-BE49-F238E27FC236}">
                <a16:creationId xmlns:a16="http://schemas.microsoft.com/office/drawing/2014/main" id="{63C24FA2-C56E-4A70-9F81-097C157B8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60142"/>
            <a:ext cx="7467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                 Odbor sociálních služeb a sociální práce(22), MPSV ČR</a:t>
            </a: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9425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Dotační titul Senior – žádost o dotaci</a:t>
            </a:r>
            <a:b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nová povinná příloha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>
                <a:solidFill>
                  <a:srgbClr val="00B050"/>
                </a:solidFill>
              </a:rPr>
              <a:t>Informace podle § 14 odst. 3 písm. e) zákona o rozpočtových pravidel, o podílech v právnických osobách – formulář je k dispozici na webu</a:t>
            </a:r>
          </a:p>
          <a:p>
            <a:r>
              <a:rPr lang="cs-CZ" sz="2000" u="sng" dirty="0"/>
              <a:t>Uveďte informace o:</a:t>
            </a:r>
            <a:endParaRPr lang="cs-CZ" sz="2000" dirty="0"/>
          </a:p>
          <a:p>
            <a:pPr lvl="0"/>
            <a:r>
              <a:rPr lang="cs-CZ" sz="2000" dirty="0"/>
              <a:t>1) osobách jednajících jménem žadatele s uvedením, zda jednají jako jeho statutární orgán, nebo jednají na základě udělené plné moci: </a:t>
            </a:r>
            <a:r>
              <a:rPr lang="cs-CZ" sz="2000" i="1" dirty="0"/>
              <a:t>(Jméno a příjmení statutárního zástupce Vaší organizace)</a:t>
            </a:r>
          </a:p>
          <a:p>
            <a:pPr lvl="0"/>
            <a:r>
              <a:rPr lang="cs-CZ" sz="2000" i="1" dirty="0"/>
              <a:t>2) </a:t>
            </a:r>
            <a:r>
              <a:rPr lang="cs-CZ" sz="2000" dirty="0"/>
              <a:t>osobách s podílem v této právnické osobě: (Pokud nemá jiná právnická osoba vlastnický podíl ve Vaší organizaci, uveďte „Žádná právnická osoba nemá vlastnický podíl v právnické osobě NÁZEV ORGANIZACE Pokud má jiná právnická osoba vlastnický podíl ve Vaší organizaci, uveďte její název a výši tohoto podílu</a:t>
            </a:r>
          </a:p>
          <a:p>
            <a:pPr lvl="0"/>
            <a:r>
              <a:rPr lang="cs-CZ" sz="2000" dirty="0"/>
              <a:t>3) osobách, v nichž má žadatel podíl, a o výši tohoto podílu (Pokud Vaše organizace nemá vlastní podíl v jiné společnosti, uveďte „NÁZEV ORGANIZACE nemá vlastnický podíl v žádné právnické osobě“. Pokud Vaše organizace má vlastní podíl v jiné právnické osobě, uveďte název této společnosti a výši tohoto podílu.)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7">
            <a:extLst>
              <a:ext uri="{FF2B5EF4-FFF2-40B4-BE49-F238E27FC236}">
                <a16:creationId xmlns:a16="http://schemas.microsoft.com/office/drawing/2014/main" id="{5FA44541-2778-4ADD-A10A-E75C7C801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60142"/>
            <a:ext cx="7467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                 Odbor sociálních služeb a sociální práce(22), MPSV ČR</a:t>
            </a: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2858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Dotační titul Senior – žádost o dotaci – hodnotící kritéria</a:t>
            </a: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2"/>
          </a:xfrm>
        </p:spPr>
        <p:txBody>
          <a:bodyPr>
            <a:normAutofit fontScale="25000" lnSpcReduction="20000"/>
          </a:bodyPr>
          <a:lstStyle/>
          <a:p>
            <a:pPr fontAlgn="b"/>
            <a:r>
              <a:rPr lang="cs-CZ" sz="7200" b="1" dirty="0">
                <a:latin typeface="Arial" panose="020B0604020202020204" pitchFamily="34" charset="0"/>
                <a:cs typeface="Arial" panose="020B0604020202020204" pitchFamily="34" charset="0"/>
              </a:rPr>
              <a:t>Hodnotící kritéria:</a:t>
            </a:r>
            <a:endParaRPr lang="cs-CZ" sz="6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">
              <a:buNone/>
            </a:pPr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       Informace o organizaci (charakteristika, přílohy, zkušenosti)  max. 3 body</a:t>
            </a:r>
          </a:p>
          <a:p>
            <a:pPr fontAlgn="b"/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Podíl spolufinancování kraje  – vypočítá OK systém max. 5 bodů</a:t>
            </a:r>
          </a:p>
          <a:p>
            <a:pPr fontAlgn="b"/>
            <a:r>
              <a:rPr lang="pl-PL" sz="5600" b="1" dirty="0">
                <a:latin typeface="Arial" panose="020B0604020202020204" pitchFamily="34" charset="0"/>
                <a:cs typeface="Arial" panose="020B0604020202020204" pitchFamily="34" charset="0"/>
              </a:rPr>
              <a:t>Popis projektu a jeho potřebnost max. 10 bodů</a:t>
            </a:r>
            <a:endParaRPr lang="cs-CZ" sz="5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"/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Specifika cílové skupiny a počet klientů max. 8 bodů</a:t>
            </a:r>
          </a:p>
          <a:p>
            <a:pPr fontAlgn="b"/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Spolupráce s dalšími organizacemi max. 2 body</a:t>
            </a:r>
          </a:p>
          <a:p>
            <a:pPr fontAlgn="b"/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Cíle projektu max. 10 bodů</a:t>
            </a:r>
          </a:p>
          <a:p>
            <a:pPr fontAlgn="b"/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Aktivity projektu max. 13 bodů</a:t>
            </a:r>
          </a:p>
          <a:p>
            <a:pPr fontAlgn="b"/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Termíny realizace max. 2 body</a:t>
            </a:r>
          </a:p>
          <a:p>
            <a:pPr fontAlgn="b"/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Místa realizace max.  3 body</a:t>
            </a:r>
          </a:p>
          <a:p>
            <a:pPr fontAlgn="b"/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Propagace aktivit max. 2 body</a:t>
            </a:r>
          </a:p>
          <a:p>
            <a:pPr fontAlgn="b"/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Vyhodnocení úspěšnosti projektu max. 5 bodů</a:t>
            </a:r>
          </a:p>
          <a:p>
            <a:pPr fontAlgn="b"/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Odborná způsobilost realizátora projektu max.  3 body</a:t>
            </a:r>
          </a:p>
          <a:p>
            <a:pPr fontAlgn="b"/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Pracovní náplň a kvalifikace jednotlivých pracovníků max. 5 bodů</a:t>
            </a:r>
          </a:p>
          <a:p>
            <a:pPr fontAlgn="b"/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Vzdělávání týmu max. 3 body</a:t>
            </a:r>
          </a:p>
          <a:p>
            <a:pPr fontAlgn="b"/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Fungování pracovního týmu max.  2 body</a:t>
            </a:r>
          </a:p>
          <a:p>
            <a:pPr fontAlgn="b"/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Přiměřenost personálního zabezpečení k počtu klientů a aktivitám max. 1 bod</a:t>
            </a:r>
          </a:p>
          <a:p>
            <a:pPr fontAlgn="b"/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Úroveň zpracování rozpočtu max. 5 bodů</a:t>
            </a:r>
          </a:p>
          <a:p>
            <a:pPr fontAlgn="b"/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Podíl zbytných nákladů 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– vypočítá OK systém max. 10 bodů </a:t>
            </a:r>
          </a:p>
          <a:p>
            <a:pPr fontAlgn="b"/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Návaznost na síť služeb (dopis obce/kraje formou přílohy) max. 2 body</a:t>
            </a:r>
          </a:p>
          <a:p>
            <a:pPr fontAlgn="b"/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Přednosti a nedostatky projektu max. 6 bodů</a:t>
            </a:r>
          </a:p>
          <a:p>
            <a:endParaRPr lang="cs-CZ" b="1" dirty="0"/>
          </a:p>
        </p:txBody>
      </p:sp>
      <p:pic>
        <p:nvPicPr>
          <p:cNvPr id="11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7">
            <a:extLst>
              <a:ext uri="{FF2B5EF4-FFF2-40B4-BE49-F238E27FC236}">
                <a16:creationId xmlns:a16="http://schemas.microsoft.com/office/drawing/2014/main" id="{C7843298-E575-4166-B5E6-C32E2C6D4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60142"/>
            <a:ext cx="7467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                 Odbor sociálních služeb a sociální práce(22), MPSV ČR</a:t>
            </a: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6240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Dotační titul Senior – žádost o dotaci popis projektu a zadání do Ok systému- bodové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25000" lnSpcReduction="20000"/>
          </a:bodyPr>
          <a:lstStyle/>
          <a:p>
            <a:endParaRPr lang="cs-CZ" sz="6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6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Nápověda je vždy uvedena v aplikaci při vyplňování žádosti – </a:t>
            </a:r>
            <a:r>
              <a:rPr lang="cs-CZ" sz="6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nutné číst popisky.</a:t>
            </a:r>
            <a:endParaRPr lang="cs-CZ" sz="5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- Informace o organizaci (charakteristika, zkušenosti)  max. 3 body</a:t>
            </a:r>
          </a:p>
          <a:p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Podíl spolufinancování kraje  – vypočítá OK systém a to pouze v hodnocení interního hodnotitele, max. 5 bodů</a:t>
            </a:r>
          </a:p>
          <a:p>
            <a:r>
              <a:rPr lang="pl-PL" sz="5600" b="1" dirty="0">
                <a:latin typeface="Arial" panose="020B0604020202020204" pitchFamily="34" charset="0"/>
                <a:cs typeface="Arial" panose="020B0604020202020204" pitchFamily="34" charset="0"/>
              </a:rPr>
              <a:t>-Popis projektu a jeho potřebnost max. 10 bodů - 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cs-CZ" sz="5600" dirty="0">
                <a:latin typeface="Arial" panose="020B0604020202020204" pitchFamily="34" charset="0"/>
                <a:cs typeface="Arial" panose="020B0604020202020204" pitchFamily="34" charset="0"/>
              </a:rPr>
              <a:t>roč je projekt nutné realizovat, proč by měl být podpořen, jak přispěje k naplnění cílů dotačního programu. M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usí být popsáno podrobně a konkrétně, projekt by měl být podpořen analýzou, studií, statistikou apod.</a:t>
            </a:r>
          </a:p>
          <a:p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- Specifika cílové skupiny a počet klientů max. 8 bodů - 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konkrétní popis cílové skupiny a  jejích specifik (na koho je projekt zaměřen), organizace je schopna doložit reálný předpokládaný počet klientů včetně zdůvodnění. </a:t>
            </a:r>
            <a:r>
              <a:rPr lang="cs-CZ" altLang="cs-CZ" sz="5600" dirty="0">
                <a:latin typeface="Arial" panose="020B0604020202020204" pitchFamily="34" charset="0"/>
                <a:cs typeface="Arial" panose="020B0604020202020204" pitchFamily="34" charset="0"/>
              </a:rPr>
              <a:t>Celkový počet seniorů, kteří se uvedených aktivit  v průběhu roku účastní.</a:t>
            </a:r>
            <a:endParaRPr lang="cs-CZ" altLang="cs-CZ" sz="5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-Spolupráce s dalšími organizacemi max. 2 body </a:t>
            </a:r>
            <a:r>
              <a:rPr lang="pl-PL" sz="5600" dirty="0">
                <a:latin typeface="Arial" panose="020B0604020202020204" pitchFamily="34" charset="0"/>
                <a:cs typeface="Arial" panose="020B0604020202020204" pitchFamily="34" charset="0"/>
              </a:rPr>
              <a:t>Zde je jasně popsána spolupráce s organizacemi.</a:t>
            </a:r>
          </a:p>
          <a:p>
            <a:r>
              <a:rPr lang="pl-PL" sz="56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Cíle projektu max. 10 bodů 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altLang="cs-CZ" sz="5600" dirty="0">
                <a:latin typeface="Arial" panose="020B0604020202020204" pitchFamily="34" charset="0"/>
                <a:cs typeface="Arial" panose="020B0604020202020204" pitchFamily="34" charset="0"/>
              </a:rPr>
              <a:t>Cíle musí být jasně a podrobně formulované, měřitelné, reálně dosažitelné. Častým problém je popis aktivity, ne cíl, kterého chce organizace pomocí aktivity dosáhnout. Např. cílem projektu je zapojení seniorů do veřejného života obce.</a:t>
            </a:r>
          </a:p>
          <a:p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- Aktivity projektu max. 13 bodů - 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Aktivity jsou jasně, konkrétně a detailně popsány, kdo je bude lektorovat, kdy, jak často, na koho jsou cíleny. Jejich zaměření odpovídá podporovaným aktivitám dle Metodiky.</a:t>
            </a:r>
          </a:p>
          <a:p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- Termíny realizace max. 2 body</a:t>
            </a:r>
            <a:r>
              <a:rPr lang="cs-CZ" altLang="cs-CZ" sz="5600" dirty="0">
                <a:latin typeface="Arial" panose="020B0604020202020204" pitchFamily="34" charset="0"/>
                <a:cs typeface="Arial" panose="020B0604020202020204" pitchFamily="34" charset="0"/>
              </a:rPr>
              <a:t> - Z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de jasně popsán termín nebo je vysvětlen a přiblížen v komentáři.</a:t>
            </a:r>
          </a:p>
          <a:p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- Místa realizace max.  3 body - 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Zde je jasně vypsáno místo realizace včetně jeho popisu.</a:t>
            </a:r>
          </a:p>
          <a:p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- Propagace aktivit max. 2 body 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- Z</a:t>
            </a: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jasně popsána forma a popis propagace, periodicita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600" dirty="0"/>
          </a:p>
          <a:p>
            <a:endParaRPr lang="cs-CZ" sz="1600" b="1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b="1" dirty="0"/>
          </a:p>
          <a:p>
            <a:endParaRPr lang="cs-CZ" sz="1600" dirty="0"/>
          </a:p>
          <a:p>
            <a:r>
              <a:rPr lang="cs-CZ" sz="1600" dirty="0"/>
              <a:t>-</a:t>
            </a:r>
          </a:p>
          <a:p>
            <a:endParaRPr lang="cs-CZ" sz="1600" dirty="0"/>
          </a:p>
          <a:p>
            <a:endParaRPr lang="cs-CZ" sz="1500" dirty="0"/>
          </a:p>
          <a:p>
            <a:endParaRPr lang="cs-CZ" sz="1500" dirty="0"/>
          </a:p>
          <a:p>
            <a:endParaRPr lang="cs-CZ" sz="1600" dirty="0"/>
          </a:p>
          <a:p>
            <a:r>
              <a:rPr lang="cs-CZ" sz="1600" dirty="0"/>
              <a:t>-</a:t>
            </a:r>
          </a:p>
          <a:p>
            <a:endParaRPr lang="cs-CZ" sz="1600" b="1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b="1" dirty="0"/>
          </a:p>
          <a:p>
            <a:endParaRPr lang="cs-CZ" dirty="0"/>
          </a:p>
          <a:p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56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>
            <a:extLst>
              <a:ext uri="{FF2B5EF4-FFF2-40B4-BE49-F238E27FC236}">
                <a16:creationId xmlns:a16="http://schemas.microsoft.com/office/drawing/2014/main" id="{82080CC0-5FCC-4276-A685-E80C7783C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60142"/>
            <a:ext cx="7467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                 Odbor sociálních služeb a sociální práce(22), MPSV ČR</a:t>
            </a: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455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Dotační titul Senior – žádost o dotaci popis projektu a zadání do Ok systému- bodové hodnocení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30702"/>
            <a:ext cx="8229600" cy="4525963"/>
          </a:xfrm>
        </p:spPr>
        <p:txBody>
          <a:bodyPr/>
          <a:lstStyle/>
          <a:p>
            <a:r>
              <a:rPr lang="cs-CZ" sz="1400" b="1" dirty="0"/>
              <a:t>- Vyhodnocení úspěšnosti projektu max. 5 bodů - </a:t>
            </a:r>
            <a:r>
              <a:rPr lang="cs-CZ" sz="1400" dirty="0"/>
              <a:t>Vyhodnocení úspěšnosti projektu je popsáno jasně, kvalitativně i kvantitativně ověřitelné, odpovídají náplni projektu.</a:t>
            </a:r>
          </a:p>
          <a:p>
            <a:r>
              <a:rPr lang="cs-CZ" sz="1400" b="1" dirty="0"/>
              <a:t>-Odborná způsobilost realizátora projektu max.  3 body - </a:t>
            </a:r>
            <a:r>
              <a:rPr lang="cs-CZ" sz="1400" dirty="0"/>
              <a:t>realizátor a jeho odborná způsobilost i vzdělání jsou popsány konkrétně a jsou odpovídající vzhledem k projektu.</a:t>
            </a:r>
          </a:p>
          <a:p>
            <a:r>
              <a:rPr lang="cs-CZ" sz="1400" dirty="0"/>
              <a:t>-</a:t>
            </a:r>
            <a:r>
              <a:rPr lang="cs-CZ" sz="1400" b="1" dirty="0"/>
              <a:t>Pracovní náplň a kvalifikace jednotlivých pracovníků max. 5 bodů - </a:t>
            </a:r>
            <a:r>
              <a:rPr lang="cs-CZ" sz="1400" dirty="0"/>
              <a:t>Pracovní náplň a kvalifikace jednotlivých pracovníků je u všech pracovníků popsána jasně, konkrétně a odpovídá podporovaných aktivitám projektu. Navrhovaná mzda u všech pracovníků odpovídá kvalifikaci.</a:t>
            </a:r>
          </a:p>
          <a:p>
            <a:r>
              <a:rPr lang="cs-CZ" sz="1400" dirty="0"/>
              <a:t>-</a:t>
            </a:r>
            <a:r>
              <a:rPr lang="cs-CZ" sz="1400" b="1" dirty="0"/>
              <a:t>Vzdělávání týmu max. 3 body - </a:t>
            </a:r>
            <a:r>
              <a:rPr lang="cs-CZ" sz="1400" dirty="0"/>
              <a:t>Zde je konkrétně popsán název a popis kurzu/školení, kdo se ho bude účastnit, nebo je vysvětleno, z jakého důvodu není uvedeno žádné vzdělávání. </a:t>
            </a:r>
          </a:p>
          <a:p>
            <a:r>
              <a:rPr lang="cs-CZ" sz="1400" dirty="0"/>
              <a:t>-</a:t>
            </a:r>
            <a:r>
              <a:rPr lang="cs-CZ" sz="1400" b="1" dirty="0"/>
              <a:t>Fungování pracovního týmu max.  2 body </a:t>
            </a:r>
            <a:r>
              <a:rPr lang="cs-CZ" sz="1400" dirty="0"/>
              <a:t>-  Jsou zde jasně popsány způsoby spolupráce, hierarchie pracovního týmu.</a:t>
            </a:r>
          </a:p>
          <a:p>
            <a:r>
              <a:rPr lang="cs-CZ" sz="1400" dirty="0"/>
              <a:t>-</a:t>
            </a:r>
            <a:r>
              <a:rPr lang="cs-CZ" sz="1400" b="1" dirty="0"/>
              <a:t>Přiměřenost personálního zabezpečení k počtu klientů a aktivitám max. 1 bod</a:t>
            </a:r>
          </a:p>
          <a:p>
            <a:r>
              <a:rPr lang="cs-CZ" sz="1400" b="1" dirty="0"/>
              <a:t>- Úroveň zpracování rozpočtu max. 5 bodů - </a:t>
            </a:r>
            <a:r>
              <a:rPr lang="cs-CZ" sz="1400" dirty="0"/>
              <a:t>Všechny položky jsou dostatečně popsány a nejsou nadhodnoceny.</a:t>
            </a:r>
          </a:p>
          <a:p>
            <a:r>
              <a:rPr lang="cs-CZ" sz="1400" dirty="0"/>
              <a:t>-</a:t>
            </a:r>
            <a:r>
              <a:rPr lang="cs-CZ" sz="1400" b="1" dirty="0"/>
              <a:t>Podíl zbytných nákladů </a:t>
            </a:r>
            <a:r>
              <a:rPr lang="cs-CZ" sz="1400" dirty="0"/>
              <a:t>– vypočítá OK systém a to pouze v hodnocení interního hodnotitele, max. 10 bodů </a:t>
            </a:r>
          </a:p>
          <a:p>
            <a:r>
              <a:rPr lang="cs-CZ" sz="1400" dirty="0"/>
              <a:t>- </a:t>
            </a:r>
            <a:r>
              <a:rPr lang="cs-CZ" sz="1400" b="1" dirty="0"/>
              <a:t>Návaznost na síť služeb </a:t>
            </a:r>
            <a:r>
              <a:rPr lang="cs-CZ" sz="1400" dirty="0"/>
              <a:t>(dopis obce/kraje formou přílohy) max. 2 body - aktuální dopis obce/kraje obsahuje návaznost na strategický dokument např. Koncepci rodinné politiky.</a:t>
            </a:r>
          </a:p>
          <a:p>
            <a:r>
              <a:rPr lang="cs-CZ" sz="1400" dirty="0"/>
              <a:t>- </a:t>
            </a:r>
            <a:r>
              <a:rPr lang="cs-CZ" sz="1400" b="1" dirty="0"/>
              <a:t>Přednosti a nedostatky projektu, </a:t>
            </a:r>
            <a:r>
              <a:rPr lang="cs-CZ" sz="1400" dirty="0"/>
              <a:t>max. 6 bodů</a:t>
            </a:r>
          </a:p>
          <a:p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b="1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000" dirty="0"/>
          </a:p>
          <a:p>
            <a:endParaRPr lang="cs-CZ" sz="1000" dirty="0"/>
          </a:p>
          <a:p>
            <a:endParaRPr lang="cs-CZ" sz="1000" b="1" dirty="0"/>
          </a:p>
          <a:p>
            <a:endParaRPr lang="cs-CZ" sz="1000" dirty="0"/>
          </a:p>
          <a:p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C:\BARA\MPSV-manualall\pptsablona\pruh.jpg">
            <a:extLst>
              <a:ext uri="{FF2B5EF4-FFF2-40B4-BE49-F238E27FC236}">
                <a16:creationId xmlns:a16="http://schemas.microsoft.com/office/drawing/2014/main" id="{8D300BA8-EDB4-43B0-8A88-41F3F2D2A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56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7">
            <a:extLst>
              <a:ext uri="{FF2B5EF4-FFF2-40B4-BE49-F238E27FC236}">
                <a16:creationId xmlns:a16="http://schemas.microsoft.com/office/drawing/2014/main" id="{3D0F68B9-6604-4512-B062-0623F3ADB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60142"/>
            <a:ext cx="7467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                 Odbor sociálních služeb a sociální práce(22), MPSV ČR</a:t>
            </a: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889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7BBB9-BD9E-4C93-9ACB-F1084E581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700" b="1" dirty="0"/>
              <a:t>Spolufinancování z krajských a obecních úřadů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00BD5554-E1AE-4A3E-9AC9-7FDDD2F17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3436" y="1535113"/>
            <a:ext cx="3663951" cy="63976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Bodové hodnocení pří </a:t>
            </a:r>
            <a:r>
              <a:rPr lang="cs-CZ" dirty="0" err="1"/>
              <a:t>splufinancování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E0232B-28E6-4BF6-8669-23338C3E8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/>
          <a:p>
            <a:r>
              <a:rPr lang="cs-CZ" dirty="0"/>
              <a:t>Při hodnocení budou bodově zvýhodněny projekty organizací, jejichž projekty byly v předchozích letech z krajských či obecních úřadů a to podle průměrné spoluúčasti na projektu za poslední 2roky v %.</a:t>
            </a:r>
          </a:p>
          <a:p>
            <a:endParaRPr lang="cs-CZ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1F141968-39D6-4810-B46E-BA3748461C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Vyjádření v % účasti za poslední 2 roky</a:t>
            </a:r>
            <a:endParaRPr lang="en-US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5E4E986-8F07-41FE-8855-11618EB13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448013"/>
              </p:ext>
            </p:extLst>
          </p:nvPr>
        </p:nvGraphicFramePr>
        <p:xfrm>
          <a:off x="4645025" y="2444453"/>
          <a:ext cx="4041776" cy="3412135"/>
        </p:xfrm>
        <a:graphic>
          <a:graphicData uri="http://schemas.openxmlformats.org/drawingml/2006/table">
            <a:tbl>
              <a:tblPr firstRow="1" firstCol="1" bandRow="1"/>
              <a:tblGrid>
                <a:gridCol w="2363620">
                  <a:extLst>
                    <a:ext uri="{9D8B030D-6E8A-4147-A177-3AD203B41FA5}">
                      <a16:colId xmlns:a16="http://schemas.microsoft.com/office/drawing/2014/main" val="2086108046"/>
                    </a:ext>
                  </a:extLst>
                </a:gridCol>
                <a:gridCol w="1678156">
                  <a:extLst>
                    <a:ext uri="{9D8B030D-6E8A-4147-A177-3AD203B41FA5}">
                      <a16:colId xmlns:a16="http://schemas.microsoft.com/office/drawing/2014/main" val="1365207130"/>
                    </a:ext>
                  </a:extLst>
                </a:gridCol>
              </a:tblGrid>
              <a:tr h="923750"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1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Spolufinancování projektu (v %)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1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bodů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861227"/>
                  </a:ext>
                </a:extLst>
              </a:tr>
              <a:tr h="497677"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0 %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bodů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531490"/>
                  </a:ext>
                </a:extLst>
              </a:tr>
              <a:tr h="497677"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1 % - 9 %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body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5496824"/>
                  </a:ext>
                </a:extLst>
              </a:tr>
              <a:tr h="497677"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10 % - 19 %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body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4329483"/>
                  </a:ext>
                </a:extLst>
              </a:tr>
              <a:tr h="497677"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20 % - 29 %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body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5175987"/>
                  </a:ext>
                </a:extLst>
              </a:tr>
              <a:tr h="497677"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30 % a více</a:t>
                      </a:r>
                      <a:endParaRPr lang="cs-CZ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bodů</a:t>
                      </a:r>
                      <a:endParaRPr lang="cs-CZ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3821389"/>
                  </a:ext>
                </a:extLst>
              </a:tr>
            </a:tbl>
          </a:graphicData>
        </a:graphic>
      </p:graphicFrame>
      <p:sp>
        <p:nvSpPr>
          <p:cNvPr id="7" name="Text Box 7">
            <a:extLst>
              <a:ext uri="{FF2B5EF4-FFF2-40B4-BE49-F238E27FC236}">
                <a16:creationId xmlns:a16="http://schemas.microsoft.com/office/drawing/2014/main" id="{9A50402F-7E96-4E05-8389-61C91B9ED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60142"/>
            <a:ext cx="7467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                 Odbor sociálních služeb a sociální práce(22), MPSV ČR</a:t>
            </a: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pic>
        <p:nvPicPr>
          <p:cNvPr id="8" name="Picture 5" descr="C:\BARA\MPSV-manualall\pptsablona\pruh.jpg">
            <a:extLst>
              <a:ext uri="{FF2B5EF4-FFF2-40B4-BE49-F238E27FC236}">
                <a16:creationId xmlns:a16="http://schemas.microsoft.com/office/drawing/2014/main" id="{6AD01F6E-D219-4036-841B-F668134E9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56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7263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FE0387-C2F5-4F42-8832-772EA7AC8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Smlouva o spolupráci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8D20DF-374D-479B-BA35-B5897426B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Poskytovatel dotace může uzavřít s žadatelem smlouvu o spolupráci s cílem realizovat víceleté projekty, které naplňují priority schválené vládou. Uzavření této smlouvy není dotčeno žádné ustanovení rozpočtových pravidel a nezakládá právní nárok na poskytnutí dotace v dalších letech. </a:t>
            </a:r>
          </a:p>
        </p:txBody>
      </p:sp>
      <p:pic>
        <p:nvPicPr>
          <p:cNvPr id="4" name="Picture 5" descr="C:\BARA\MPSV-manualall\pptsablona\pruh.jpg">
            <a:extLst>
              <a:ext uri="{FF2B5EF4-FFF2-40B4-BE49-F238E27FC236}">
                <a16:creationId xmlns:a16="http://schemas.microsoft.com/office/drawing/2014/main" id="{4D03C8B6-2028-43D6-BBA0-00961F629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56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>
            <a:extLst>
              <a:ext uri="{FF2B5EF4-FFF2-40B4-BE49-F238E27FC236}">
                <a16:creationId xmlns:a16="http://schemas.microsoft.com/office/drawing/2014/main" id="{945F294A-EA92-4603-9542-C13094D62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60142"/>
            <a:ext cx="7467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                 Odbor sociálních služeb a sociální práce(22), MPSV ČR</a:t>
            </a: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1923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  <a:br>
              <a:rPr lang="cs-CZ" dirty="0"/>
            </a:br>
            <a:r>
              <a:rPr lang="cs-CZ" sz="3200" dirty="0">
                <a:solidFill>
                  <a:srgbClr val="00B050"/>
                </a:solidFill>
              </a:rPr>
              <a:t>a aktuální změny pro rok 2021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790" y="141763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cs-CZ" dirty="0"/>
              <a:t>dotaci lze poskytnout maximálně do </a:t>
            </a:r>
            <a:r>
              <a:rPr lang="cs-CZ" b="1" dirty="0"/>
              <a:t>výše 80 % rozpočtovaných</a:t>
            </a:r>
            <a:r>
              <a:rPr lang="cs-CZ" dirty="0"/>
              <a:t> </a:t>
            </a:r>
            <a:r>
              <a:rPr lang="cs-CZ" b="1" dirty="0"/>
              <a:t>výdajů</a:t>
            </a:r>
            <a:r>
              <a:rPr lang="cs-CZ" dirty="0"/>
              <a:t> na schválený projekt, přičemž na úhradu zbylých 20 % celkových nákladů na uskutečnění schváleného projektu </a:t>
            </a:r>
            <a:br>
              <a:rPr lang="cs-CZ" dirty="0"/>
            </a:br>
            <a:r>
              <a:rPr lang="cs-CZ" dirty="0"/>
              <a:t>je příjemce povinen zajistit  finanční prostředky </a:t>
            </a:r>
            <a:br>
              <a:rPr lang="cs-CZ" dirty="0"/>
            </a:br>
            <a:r>
              <a:rPr lang="cs-CZ" dirty="0"/>
              <a:t>z jiných zdrojů než dotace</a:t>
            </a:r>
          </a:p>
          <a:p>
            <a:pPr lvl="0" algn="just"/>
            <a:r>
              <a:rPr lang="cs-CZ" dirty="0"/>
              <a:t>činnost dobrovolníků lze zahrnout </a:t>
            </a:r>
            <a:r>
              <a:rPr lang="cs-CZ" b="1" dirty="0"/>
              <a:t>do výše 5 % </a:t>
            </a:r>
            <a:r>
              <a:rPr lang="cs-CZ" dirty="0"/>
              <a:t>celkových nákladů/výdajů projektu. Pro výpočet výše hodnoty dobrovolnické činnosti se stanovuje hodinová sazba ve výši </a:t>
            </a:r>
            <a:r>
              <a:rPr lang="cs-CZ" b="1" dirty="0"/>
              <a:t>212 Kč/hod</a:t>
            </a:r>
            <a:r>
              <a:rPr lang="cs-CZ" dirty="0"/>
              <a:t>.</a:t>
            </a:r>
          </a:p>
          <a:p>
            <a:pPr lvl="0" algn="just"/>
            <a:r>
              <a:rPr lang="cs-CZ" dirty="0"/>
              <a:t>dlouhodobý majetek do </a:t>
            </a:r>
            <a:r>
              <a:rPr lang="cs-CZ" b="1" dirty="0"/>
              <a:t>25 tis. Kč</a:t>
            </a:r>
          </a:p>
          <a:p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115616" y="6160169"/>
            <a:ext cx="7467600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16E30BE7-2FFD-4AD8-AC79-1C14C16D9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60142"/>
            <a:ext cx="7467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                 Odbor sociálních služeb a sociální práce(22), MPSV ČR</a:t>
            </a: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305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7859216" cy="500141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     </a:t>
            </a:r>
            <a:r>
              <a:rPr lang="cs-CZ" b="1" dirty="0"/>
              <a:t>Obecně:</a:t>
            </a:r>
            <a:endParaRPr lang="cs-CZ" dirty="0"/>
          </a:p>
          <a:p>
            <a:pPr algn="just"/>
            <a:r>
              <a:rPr lang="cs-CZ" dirty="0"/>
              <a:t>Rozpočet projektu uvedený v žádosti o dotaci je odhadem celkových nákladů projektu.</a:t>
            </a:r>
          </a:p>
          <a:p>
            <a:pPr algn="just"/>
            <a:r>
              <a:rPr lang="cs-CZ" dirty="0"/>
              <a:t>Dotace se poskytují jen na úhradu nezbytně nutných výdajů na realizaci projektu. </a:t>
            </a:r>
          </a:p>
          <a:p>
            <a:pPr algn="just"/>
            <a:r>
              <a:rPr lang="cs-CZ" b="1" dirty="0"/>
              <a:t>Do rozpočtu projektu nesmí být zakalkulován zisk.</a:t>
            </a:r>
            <a:endParaRPr lang="cs-CZ" dirty="0"/>
          </a:p>
          <a:p>
            <a:pPr lvl="0" algn="just"/>
            <a:r>
              <a:rPr lang="cs-CZ" dirty="0"/>
              <a:t>Rozpočet projektu musí být rozepsán do jednotlivých položek, aby z něj bylo zřejmé, jaké náklady jsou v projektu plánovány.</a:t>
            </a:r>
          </a:p>
          <a:p>
            <a:pPr lvl="0" algn="just"/>
            <a:r>
              <a:rPr lang="cs-CZ" b="1" dirty="0"/>
              <a:t>Povinností žadatele při psaní projektu je především využívat pole „komentář k nákladům“ ve formuláři žádosti o dotaci.</a:t>
            </a:r>
            <a:endParaRPr lang="cs-CZ" dirty="0"/>
          </a:p>
          <a:p>
            <a:pPr algn="just"/>
            <a:r>
              <a:rPr lang="cs-CZ" b="1" dirty="0"/>
              <a:t>V rámci DPČ lze nárokovat částku max. 250 Kč/hod.</a:t>
            </a:r>
            <a:endParaRPr lang="cs-CZ" dirty="0"/>
          </a:p>
          <a:p>
            <a:pPr algn="just"/>
            <a:r>
              <a:rPr lang="cs-CZ" dirty="0"/>
              <a:t>Platové tabulky – pro </a:t>
            </a:r>
            <a:r>
              <a:rPr lang="cs-CZ" b="1" dirty="0"/>
              <a:t>II. dotační oblast </a:t>
            </a:r>
            <a:r>
              <a:rPr lang="cs-CZ" dirty="0"/>
              <a:t>podle přílohy </a:t>
            </a:r>
            <a:r>
              <a:rPr lang="cs-CZ" b="1" dirty="0"/>
              <a:t>č. 2. dle nařízení vlády č. 341/2017 </a:t>
            </a:r>
          </a:p>
          <a:p>
            <a:pPr algn="just"/>
            <a:r>
              <a:rPr lang="cs-CZ" dirty="0"/>
              <a:t>Změny upraveného rozpočtu –</a:t>
            </a:r>
            <a:r>
              <a:rPr lang="cs-CZ" b="1" dirty="0"/>
              <a:t> písemnou formou a zároveň </a:t>
            </a:r>
            <a:br>
              <a:rPr lang="cs-CZ" b="1" dirty="0"/>
            </a:br>
            <a:r>
              <a:rPr lang="cs-CZ" b="1" dirty="0"/>
              <a:t>v OK systému do 5. prosince. 2020</a:t>
            </a:r>
            <a:endParaRPr lang="cs-CZ" dirty="0"/>
          </a:p>
          <a:p>
            <a:pPr lvl="0" algn="just"/>
            <a:endParaRPr lang="cs-CZ" dirty="0"/>
          </a:p>
          <a:p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115616" y="6136283"/>
            <a:ext cx="7467600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1AF9003D-FB2D-4AFA-A95F-638744021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9016" y="5972274"/>
            <a:ext cx="7467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                 Odbor sociálních služeb a sociální práce(22), MPSV ČR</a:t>
            </a: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3975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504722" y="116632"/>
            <a:ext cx="8229600" cy="648072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cs-CZ" altLang="cs-CZ" sz="2400" b="1" dirty="0">
                <a:latin typeface="Arial" charset="0"/>
                <a:cs typeface="Arial" charset="0"/>
              </a:rPr>
            </a:br>
            <a:r>
              <a:rPr lang="cs-CZ" altLang="cs-CZ" sz="3600" b="1" dirty="0">
                <a:latin typeface="Arial" charset="0"/>
                <a:cs typeface="Arial" charset="0"/>
              </a:rPr>
              <a:t>Rozpočet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755576" y="881336"/>
            <a:ext cx="8066087" cy="5291848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cs-CZ" sz="5000" b="1" u="sng" dirty="0"/>
              <a:t>Rozpočet projektu musí splňovat následující požadavky:</a:t>
            </a:r>
          </a:p>
          <a:p>
            <a:pPr marL="0" indent="0" algn="ctr">
              <a:buNone/>
            </a:pPr>
            <a:endParaRPr lang="cs-CZ" sz="4200" b="1" dirty="0"/>
          </a:p>
          <a:p>
            <a:pPr lvl="0" algn="just"/>
            <a:r>
              <a:rPr lang="cs-CZ" sz="5000" dirty="0"/>
              <a:t>rozpočet projektu musí být sestaven v souladu s kritérii účelnosti, hospodárnosti a efektivnosti (3E),</a:t>
            </a:r>
          </a:p>
          <a:p>
            <a:pPr lvl="0" algn="just"/>
            <a:r>
              <a:rPr lang="cs-CZ" sz="5000" dirty="0"/>
              <a:t>požadavek na úhradu nepřímých nákladů včetně mzdových nákladů technickohospodářských zaměstnanců může tvořit </a:t>
            </a:r>
            <a:r>
              <a:rPr lang="cs-CZ" sz="5000" b="1" dirty="0"/>
              <a:t>maximálně 14 %</a:t>
            </a:r>
            <a:r>
              <a:rPr lang="cs-CZ" sz="5000" dirty="0"/>
              <a:t> celkového požadavku na dotaci,</a:t>
            </a:r>
          </a:p>
          <a:p>
            <a:pPr lvl="0" algn="just"/>
            <a:r>
              <a:rPr lang="cs-CZ" sz="5000" dirty="0"/>
              <a:t>dotaci lze poskytnout maximálně do </a:t>
            </a:r>
            <a:r>
              <a:rPr lang="cs-CZ" sz="5000" b="1" dirty="0"/>
              <a:t>výše 80 % rozpočtovaných</a:t>
            </a:r>
            <a:r>
              <a:rPr lang="cs-CZ" sz="5000" dirty="0"/>
              <a:t> </a:t>
            </a:r>
            <a:r>
              <a:rPr lang="cs-CZ" sz="5000" b="1" dirty="0"/>
              <a:t>výdajů</a:t>
            </a:r>
            <a:r>
              <a:rPr lang="cs-CZ" sz="5000" dirty="0"/>
              <a:t> na schválený projekt (včetně finančních prostředků z jiných orgánů státní správy). Úhradu zbylých 20 % celkových nákladů je příjemce povinen zajistit z jiných zdrojů než ze státního rozpočtu,</a:t>
            </a:r>
          </a:p>
          <a:p>
            <a:pPr algn="just"/>
            <a:r>
              <a:rPr lang="cs-CZ" sz="5000" dirty="0"/>
              <a:t>činnost dobrovolníků lze zahrnout </a:t>
            </a:r>
            <a:r>
              <a:rPr lang="cs-CZ" sz="5000" b="1" dirty="0"/>
              <a:t>do výše 5 % </a:t>
            </a:r>
            <a:r>
              <a:rPr lang="cs-CZ" sz="5000" dirty="0"/>
              <a:t>celkových nákladů/výdajů projektu. Pro výpočet výše hodnoty dobrovolnické činnosti se stanovuje hodinová sazba ve výši </a:t>
            </a:r>
            <a:r>
              <a:rPr lang="cs-CZ" sz="5000" b="1" dirty="0"/>
              <a:t>212 Kč/hod,</a:t>
            </a:r>
            <a:endParaRPr lang="cs-CZ" sz="5000" dirty="0"/>
          </a:p>
          <a:p>
            <a:pPr lvl="0" algn="just"/>
            <a:r>
              <a:rPr lang="cs-CZ" sz="5000" dirty="0"/>
              <a:t>schválený projekt – realizace od 1. ledna do 31. prosince 2021,</a:t>
            </a:r>
          </a:p>
          <a:p>
            <a:pPr lvl="0" algn="just"/>
            <a:r>
              <a:rPr lang="cs-CZ" sz="5000" dirty="0"/>
              <a:t>dotaci lze použít i na výdaje, které byly uskutečněny před datem vydání rozhodnutí a které prokazatelně souvisí s účelem dotace, nejdříve však </a:t>
            </a:r>
            <a:br>
              <a:rPr lang="cs-CZ" sz="5000" dirty="0"/>
            </a:br>
            <a:r>
              <a:rPr lang="cs-CZ" sz="5000" dirty="0"/>
              <a:t>od 1. ledna roku, na který je dotace poskytována.</a:t>
            </a:r>
          </a:p>
          <a:p>
            <a:pPr marL="0" indent="0">
              <a:buNone/>
            </a:pPr>
            <a:br>
              <a:rPr lang="cs-CZ" sz="3600" b="1" dirty="0"/>
            </a:br>
            <a:r>
              <a:rPr lang="cs-CZ" dirty="0"/>
              <a:t> </a:t>
            </a:r>
          </a:p>
          <a:p>
            <a:endParaRPr lang="cs-CZ" dirty="0"/>
          </a:p>
        </p:txBody>
      </p:sp>
      <p:pic>
        <p:nvPicPr>
          <p:cNvPr id="12292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1246188" y="6165850"/>
            <a:ext cx="7467600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cs-CZ" altLang="cs-CZ" sz="1400" dirty="0">
              <a:solidFill>
                <a:srgbClr val="777777"/>
              </a:solidFill>
              <a:latin typeface="Arial" charset="0"/>
              <a:cs typeface="Times New Roman" pitchFamily="18" charset="0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115617" y="5658874"/>
            <a:ext cx="81966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altLang="cs-CZ" sz="1200" dirty="0">
                <a:solidFill>
                  <a:srgbClr val="777777"/>
                </a:solidFill>
                <a:latin typeface="Arial" charset="0"/>
                <a:cs typeface="+mn-cs"/>
              </a:rPr>
              <a:t>                                   Odbor sociálních služeb a sociální práce (22), MPSV ČR</a:t>
            </a:r>
            <a:endParaRPr lang="en-US" altLang="cs-CZ" sz="12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9355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latin typeface="Arial" charset="0"/>
                <a:cs typeface="Arial" charset="0"/>
              </a:rPr>
              <a:t>Cíl a účel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827088" y="1341438"/>
            <a:ext cx="7859712" cy="4784725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sz="1700" b="1" dirty="0">
                <a:cs typeface="Arial" panose="020B0604020202020204" pitchFamily="34" charset="0"/>
              </a:rPr>
              <a:t>Cílem dotačního programu je podpora služeb pro seniory, které spočívají v hájení zájmů a práv seniorů a aktivitách směřujících ke společenskému uplatnění. </a:t>
            </a:r>
          </a:p>
          <a:p>
            <a:pPr>
              <a:defRPr/>
            </a:pPr>
            <a:endParaRPr lang="cs-CZ" sz="1700" b="1" dirty="0"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cs-CZ" sz="1700" dirty="0">
                <a:cs typeface="Arial" panose="020B0604020202020204" pitchFamily="34" charset="0"/>
              </a:rPr>
              <a:t>Služby mají podporovat samostatnost a soběstačnost seniorů v jejich přirozeném prostředí a posilovat jejich potenciál tak, aby vedl ke zkvalitnění jejich života. Umožnit aktivně se podílet na dění ve společnosti. Zkvalitňovat vztahy v rodině, zmírnit osamělost a předcházet krizovým situacím.</a:t>
            </a:r>
          </a:p>
          <a:p>
            <a:pPr algn="just"/>
            <a:r>
              <a:rPr lang="cs-CZ" sz="1700" dirty="0">
                <a:cs typeface="Arial" panose="020B0604020202020204" pitchFamily="34" charset="0"/>
              </a:rPr>
              <a:t>Žadatel do tohoto dotačního programu nesmí žádat o financování takových aktivit, které jsou financovány ze strukturálních fondů EU/EHP nebo jiných existujících programů, které jsou financované ze státního rozpočtu resp. nesmí z více veřejných zdrojů financovat stejnou činnost vícekrát. </a:t>
            </a:r>
          </a:p>
          <a:p>
            <a:pPr>
              <a:defRPr/>
            </a:pPr>
            <a:endParaRPr lang="cs-CZ" sz="1700" dirty="0"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cs-CZ" sz="1700" b="1" dirty="0">
                <a:cs typeface="Arial" panose="020B0604020202020204" pitchFamily="34" charset="0"/>
              </a:rPr>
              <a:t>Podporované oblasti v roce 2021:</a:t>
            </a:r>
          </a:p>
          <a:p>
            <a:pPr marL="0" indent="0">
              <a:buNone/>
              <a:defRPr/>
            </a:pPr>
            <a:r>
              <a:rPr lang="cs-CZ" sz="1700" b="1" dirty="0">
                <a:cs typeface="Arial" panose="020B0604020202020204" pitchFamily="34" charset="0"/>
              </a:rPr>
              <a:t>I.               Program na podporu veřejně účelných aktivit seniorských a </a:t>
            </a:r>
            <a:r>
              <a:rPr lang="cs-CZ" sz="1700" b="1" dirty="0" err="1">
                <a:cs typeface="Arial" panose="020B0604020202020204" pitchFamily="34" charset="0"/>
              </a:rPr>
              <a:t>proseniorských</a:t>
            </a:r>
            <a:r>
              <a:rPr lang="cs-CZ" sz="1700" b="1" dirty="0">
                <a:cs typeface="Arial" panose="020B0604020202020204" pitchFamily="34" charset="0"/>
              </a:rPr>
              <a:t>               </a:t>
            </a:r>
            <a:br>
              <a:rPr lang="cs-CZ" sz="1700" b="1" dirty="0">
                <a:cs typeface="Arial" panose="020B0604020202020204" pitchFamily="34" charset="0"/>
              </a:rPr>
            </a:br>
            <a:r>
              <a:rPr lang="cs-CZ" sz="1700" b="1" dirty="0">
                <a:cs typeface="Arial" panose="020B0604020202020204" pitchFamily="34" charset="0"/>
              </a:rPr>
              <a:t>                 organizací</a:t>
            </a:r>
          </a:p>
          <a:p>
            <a:pPr marL="400050" indent="-400050">
              <a:buAutoNum type="romanUcPeriod" startAt="2"/>
              <a:defRPr/>
            </a:pPr>
            <a:r>
              <a:rPr lang="cs-CZ" sz="1700" b="1" dirty="0">
                <a:cs typeface="Arial" panose="020B0604020202020204" pitchFamily="34" charset="0"/>
              </a:rPr>
              <a:t>Program na podporu kapacit střešních seniorských a </a:t>
            </a:r>
            <a:r>
              <a:rPr lang="cs-CZ" sz="1700" b="1" dirty="0" err="1">
                <a:cs typeface="Arial" panose="020B0604020202020204" pitchFamily="34" charset="0"/>
              </a:rPr>
              <a:t>proseniorských</a:t>
            </a:r>
            <a:r>
              <a:rPr lang="cs-CZ" sz="1700" b="1" dirty="0">
                <a:cs typeface="Arial" panose="020B0604020202020204" pitchFamily="34" charset="0"/>
              </a:rPr>
              <a:t> organizací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00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091790" y="6103216"/>
            <a:ext cx="74676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                         Odbor sociálních služeb a sociální práce(22), MPSV ČR</a:t>
            </a:r>
          </a:p>
          <a:p>
            <a:endParaRPr lang="cs-CZ" altLang="cs-CZ" sz="1400" dirty="0">
              <a:solidFill>
                <a:srgbClr val="777777"/>
              </a:solidFill>
              <a:cs typeface="Times New Roman" pitchFamily="18" charset="0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54994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  <a:endParaRPr lang="cs-CZ" sz="3200" b="1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971550" y="1124744"/>
            <a:ext cx="7600950" cy="5077619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cs-CZ" sz="1000" dirty="0"/>
          </a:p>
          <a:p>
            <a:pPr marL="0" indent="0" algn="ctr">
              <a:buNone/>
            </a:pPr>
            <a:r>
              <a:rPr lang="cs-CZ" b="1" dirty="0"/>
              <a:t>Struktura rozpočtu projektu</a:t>
            </a:r>
          </a:p>
          <a:p>
            <a:pPr marL="0" indent="0" algn="just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 algn="just" hangingPunct="0">
              <a:buNone/>
            </a:pPr>
            <a:r>
              <a:rPr lang="cs-CZ" b="1" dirty="0"/>
              <a:t>Provozní náklady</a:t>
            </a:r>
          </a:p>
          <a:p>
            <a:pPr algn="just"/>
            <a:r>
              <a:rPr lang="cs-CZ" dirty="0"/>
              <a:t>Náklady nezbytné pro realizaci projektu, které jsou identifikovatelné, účetně evidované, ověřitelné, podložené originálními dokumenty a uvedené v rozpočtu schválené žádosti.</a:t>
            </a:r>
          </a:p>
          <a:p>
            <a:pPr marL="0" indent="0" algn="just" hangingPunct="0">
              <a:buNone/>
            </a:pPr>
            <a:endParaRPr lang="cs-CZ" b="1" dirty="0"/>
          </a:p>
          <a:p>
            <a:pPr marL="0" indent="0" algn="just" hangingPunct="0">
              <a:buNone/>
            </a:pPr>
            <a:r>
              <a:rPr lang="cs-CZ" b="1" dirty="0"/>
              <a:t>Materiálové náklady</a:t>
            </a:r>
          </a:p>
          <a:p>
            <a:pPr algn="just" hangingPunct="0"/>
            <a:r>
              <a:rPr lang="cs-CZ" dirty="0"/>
              <a:t>Vybavení, zařízení, dlouhodobý majetek (do 25 tis. Kč), </a:t>
            </a:r>
            <a:br>
              <a:rPr lang="cs-CZ" dirty="0"/>
            </a:br>
            <a:r>
              <a:rPr lang="cs-CZ" dirty="0"/>
              <a:t>PC sestava, odborné publikace, tiskoviny a výukové materiály, výdaje za PHM apod.</a:t>
            </a:r>
            <a:endParaRPr lang="cs-CZ" b="1" dirty="0"/>
          </a:p>
          <a:p>
            <a:pPr marL="0" lvl="0" indent="0" algn="just">
              <a:buNone/>
            </a:pPr>
            <a:r>
              <a:rPr lang="cs-CZ" b="1" dirty="0"/>
              <a:t>Zařízení a vybavení</a:t>
            </a:r>
            <a:endParaRPr lang="cs-CZ" dirty="0"/>
          </a:p>
          <a:p>
            <a:pPr algn="just"/>
            <a:r>
              <a:rPr lang="cs-CZ" dirty="0"/>
              <a:t>Vybavení či zařízení hmotné povahy, nehmotný majetek </a:t>
            </a:r>
            <a:br>
              <a:rPr lang="cs-CZ" dirty="0"/>
            </a:br>
            <a:r>
              <a:rPr lang="cs-CZ" dirty="0"/>
              <a:t>(do 60 tis. Kč)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1400" dirty="0"/>
          </a:p>
          <a:p>
            <a:pPr marL="0" indent="0" eaLnBrk="1" hangingPunct="1">
              <a:spcBef>
                <a:spcPts val="250"/>
              </a:spcBef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219200" y="5857875"/>
            <a:ext cx="7467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cs-CZ" altLang="cs-CZ" sz="800" dirty="0">
              <a:solidFill>
                <a:srgbClr val="777777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091790" y="6103216"/>
            <a:ext cx="7467600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116BCEA5-6C62-4D13-A63D-D33DDECDD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60142"/>
            <a:ext cx="7467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                 Odbor sociálních služeb a sociální práce(22), MPSV ČR</a:t>
            </a: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4569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  Rozpočet</a:t>
            </a:r>
            <a:endParaRPr lang="cs-CZ" sz="3200" b="1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971550" y="980728"/>
            <a:ext cx="7600950" cy="5221635"/>
          </a:xfrm>
        </p:spPr>
        <p:txBody>
          <a:bodyPr>
            <a:normAutofit fontScale="250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cs-CZ" sz="1000" dirty="0"/>
          </a:p>
          <a:p>
            <a:pPr marL="0" indent="0" algn="ctr" hangingPunct="0">
              <a:buNone/>
            </a:pPr>
            <a:r>
              <a:rPr lang="cs-CZ" sz="7200" b="1" dirty="0"/>
              <a:t>Nemateriálové náklady</a:t>
            </a:r>
          </a:p>
          <a:p>
            <a:pPr marL="0" indent="0">
              <a:buNone/>
            </a:pPr>
            <a:r>
              <a:rPr lang="cs-CZ" sz="6400" b="1" dirty="0">
                <a:latin typeface="+mj-lt"/>
                <a:cs typeface="Arial" panose="020B0604020202020204" pitchFamily="34" charset="0"/>
              </a:rPr>
              <a:t>Nákup služeb</a:t>
            </a:r>
            <a:endParaRPr lang="cs-CZ" sz="6400" dirty="0">
              <a:latin typeface="+mj-lt"/>
              <a:cs typeface="Arial" panose="020B0604020202020204" pitchFamily="34" charset="0"/>
            </a:endParaRPr>
          </a:p>
          <a:p>
            <a:pPr lvl="0" algn="just"/>
            <a:r>
              <a:rPr lang="cs-CZ" sz="6400" dirty="0">
                <a:latin typeface="+mj-lt"/>
                <a:cs typeface="Arial" panose="020B0604020202020204" pitchFamily="34" charset="0"/>
              </a:rPr>
              <a:t>Výdaje spojené s dodáním služeb (</a:t>
            </a:r>
            <a:r>
              <a:rPr lang="cs-CZ" sz="6400" b="1" dirty="0">
                <a:latin typeface="+mj-lt"/>
                <a:cs typeface="Arial" panose="020B0604020202020204" pitchFamily="34" charset="0"/>
              </a:rPr>
              <a:t>musí být pro projekt nezbytné</a:t>
            </a:r>
            <a:r>
              <a:rPr lang="cs-CZ" sz="6400" dirty="0">
                <a:latin typeface="+mj-lt"/>
                <a:cs typeface="Arial" panose="020B0604020202020204" pitchFamily="34" charset="0"/>
              </a:rPr>
              <a:t> - výdaje plynoucí z uzavřených smluv s dodavateli nesmí u projektů převýšit 70 % způsobilých přímých výdajů projektu)</a:t>
            </a:r>
          </a:p>
          <a:p>
            <a:pPr lvl="0" algn="just"/>
            <a:r>
              <a:rPr lang="cs-CZ" sz="6400" dirty="0">
                <a:latin typeface="+mj-lt"/>
                <a:cs typeface="Arial" panose="020B0604020202020204" pitchFamily="34" charset="0"/>
              </a:rPr>
              <a:t>pronájem prostor a energií (vodné, stočné, elektřina, plyn)</a:t>
            </a:r>
          </a:p>
          <a:p>
            <a:pPr lvl="0" algn="just"/>
            <a:r>
              <a:rPr lang="cs-CZ" sz="6400" dirty="0">
                <a:latin typeface="+mj-lt"/>
                <a:cs typeface="Arial" panose="020B0604020202020204" pitchFamily="34" charset="0"/>
              </a:rPr>
              <a:t>lektorské či poradenské služby</a:t>
            </a:r>
          </a:p>
          <a:p>
            <a:pPr lvl="0" algn="just"/>
            <a:r>
              <a:rPr lang="cs-CZ" sz="6400" dirty="0">
                <a:latin typeface="+mj-lt"/>
                <a:cs typeface="Arial" panose="020B0604020202020204" pitchFamily="34" charset="0"/>
              </a:rPr>
              <a:t>služby právního či ekonomického rázu</a:t>
            </a:r>
          </a:p>
          <a:p>
            <a:pPr lvl="0" algn="just"/>
            <a:r>
              <a:rPr lang="cs-CZ" sz="6400" dirty="0">
                <a:latin typeface="+mj-lt"/>
                <a:cs typeface="Arial" panose="020B0604020202020204" pitchFamily="34" charset="0"/>
              </a:rPr>
              <a:t>lze čerpat příspěvek na ubytování pro klienty v rámci jedné akce za rok a to max. do výše 60 000,- Kč, kdy příspěvek na osobu nesmí přesáhnout 200,- Kč</a:t>
            </a:r>
          </a:p>
          <a:p>
            <a:pPr lvl="0" algn="just"/>
            <a:r>
              <a:rPr lang="cs-CZ" sz="6400" dirty="0">
                <a:latin typeface="+mj-lt"/>
                <a:cs typeface="Arial" panose="020B0604020202020204" pitchFamily="34" charset="0"/>
              </a:rPr>
              <a:t>proplacení telekomunikačních služeb, služeb pošt, internetového připojení, školení a kurzů apod.</a:t>
            </a:r>
          </a:p>
          <a:p>
            <a:pPr lvl="0" algn="just"/>
            <a:r>
              <a:rPr lang="cs-CZ" sz="6400" dirty="0">
                <a:latin typeface="+mj-lt"/>
                <a:cs typeface="Arial" panose="020B0604020202020204" pitchFamily="34" charset="0"/>
              </a:rPr>
              <a:t>NNO může do své spoluúčasti na projektu zahrnout i práci dobrovolníků, kteří mají uzavřenou smlouvu o výkonu dobrovolnické služby s akreditovanou vysílací organizací, jejich činnost může zahrnout do spolufinancování projektu a to do výše 5% celkových rozpočtových nákladů/výdajů</a:t>
            </a:r>
          </a:p>
          <a:p>
            <a:pPr marL="0" indent="0" algn="just">
              <a:buNone/>
            </a:pPr>
            <a:r>
              <a:rPr lang="cs-CZ" sz="6400" b="1" dirty="0">
                <a:latin typeface="+mj-lt"/>
                <a:cs typeface="Arial" panose="020B0604020202020204" pitchFamily="34" charset="0"/>
              </a:rPr>
              <a:t>Opravy a udržování</a:t>
            </a:r>
            <a:endParaRPr lang="cs-CZ" sz="6400" dirty="0">
              <a:latin typeface="+mj-lt"/>
              <a:cs typeface="Arial" panose="020B0604020202020204" pitchFamily="34" charset="0"/>
            </a:endParaRPr>
          </a:p>
          <a:p>
            <a:pPr lvl="0" algn="just"/>
            <a:r>
              <a:rPr lang="cs-CZ" sz="6400" dirty="0">
                <a:latin typeface="+mj-lt"/>
                <a:cs typeface="Arial" panose="020B0604020202020204" pitchFamily="34" charset="0"/>
              </a:rPr>
              <a:t>Výdaje na rozpočtové položky opravy a udržování jsou způsobilé pouze tehdy, pokud cena všech úprav či údržby v jednom zdaňovacím období nepřesáhne v úhrnu 40 000 Kč.</a:t>
            </a:r>
            <a:r>
              <a:rPr lang="cs-CZ" sz="6400" b="1" dirty="0">
                <a:latin typeface="+mj-lt"/>
                <a:cs typeface="Arial" panose="020B0604020202020204" pitchFamily="34" charset="0"/>
              </a:rPr>
              <a:t> </a:t>
            </a:r>
            <a:endParaRPr lang="cs-CZ" sz="6400" dirty="0">
              <a:latin typeface="+mj-lt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6400" b="1" dirty="0">
                <a:latin typeface="+mj-lt"/>
                <a:cs typeface="Arial" panose="020B0604020202020204" pitchFamily="34" charset="0"/>
              </a:rPr>
              <a:t>Cestovní náhrady</a:t>
            </a:r>
            <a:endParaRPr lang="cs-CZ" sz="6400" dirty="0">
              <a:latin typeface="+mj-lt"/>
              <a:cs typeface="Arial" panose="020B0604020202020204" pitchFamily="34" charset="0"/>
            </a:endParaRPr>
          </a:p>
          <a:p>
            <a:pPr lvl="0" algn="just"/>
            <a:r>
              <a:rPr lang="cs-CZ" sz="6400" dirty="0">
                <a:latin typeface="+mj-lt"/>
                <a:cs typeface="Arial" panose="020B0604020202020204" pitchFamily="34" charset="0"/>
              </a:rPr>
              <a:t>pracovní cesty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7600" dirty="0"/>
          </a:p>
          <a:p>
            <a:pPr marL="0" indent="0" eaLnBrk="1" hangingPunct="1">
              <a:spcBef>
                <a:spcPts val="250"/>
              </a:spcBef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979712" y="6202362"/>
            <a:ext cx="5358090" cy="360000"/>
          </a:xfrm>
          <a:custGeom>
            <a:avLst/>
            <a:gdLst>
              <a:gd name="connsiteX0" fmla="*/ 0 w 5328593"/>
              <a:gd name="connsiteY0" fmla="*/ 0 h 846386"/>
              <a:gd name="connsiteX1" fmla="*/ 5328593 w 5328593"/>
              <a:gd name="connsiteY1" fmla="*/ 0 h 846386"/>
              <a:gd name="connsiteX2" fmla="*/ 5328593 w 5328593"/>
              <a:gd name="connsiteY2" fmla="*/ 846386 h 846386"/>
              <a:gd name="connsiteX3" fmla="*/ 0 w 5328593"/>
              <a:gd name="connsiteY3" fmla="*/ 846386 h 846386"/>
              <a:gd name="connsiteX4" fmla="*/ 0 w 5328593"/>
              <a:gd name="connsiteY4" fmla="*/ 0 h 846386"/>
              <a:gd name="connsiteX0" fmla="*/ 0 w 5358090"/>
              <a:gd name="connsiteY0" fmla="*/ 0 h 866051"/>
              <a:gd name="connsiteX1" fmla="*/ 5328593 w 5358090"/>
              <a:gd name="connsiteY1" fmla="*/ 0 h 866051"/>
              <a:gd name="connsiteX2" fmla="*/ 5358090 w 5358090"/>
              <a:gd name="connsiteY2" fmla="*/ 866051 h 866051"/>
              <a:gd name="connsiteX3" fmla="*/ 0 w 5358090"/>
              <a:gd name="connsiteY3" fmla="*/ 846386 h 866051"/>
              <a:gd name="connsiteX4" fmla="*/ 0 w 5358090"/>
              <a:gd name="connsiteY4" fmla="*/ 0 h 86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58090" h="866051">
                <a:moveTo>
                  <a:pt x="0" y="0"/>
                </a:moveTo>
                <a:lnTo>
                  <a:pt x="5328593" y="0"/>
                </a:lnTo>
                <a:lnTo>
                  <a:pt x="5358090" y="866051"/>
                </a:lnTo>
                <a:lnTo>
                  <a:pt x="0" y="84638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Odbor sociálních služeb a sociální práce(22), MPSV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05509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  <a:endParaRPr lang="cs-CZ" sz="3200" b="1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971550" y="980728"/>
            <a:ext cx="7600950" cy="5221635"/>
          </a:xfrm>
        </p:spPr>
        <p:txBody>
          <a:bodyPr>
            <a:normAutofit fontScale="400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cs-CZ" sz="1000" dirty="0"/>
          </a:p>
          <a:p>
            <a:pPr marL="0" indent="0" algn="just" hangingPunct="0">
              <a:buNone/>
            </a:pPr>
            <a:r>
              <a:rPr lang="cs-CZ" sz="4200" b="1" dirty="0"/>
              <a:t>Osobní náklady</a:t>
            </a:r>
          </a:p>
          <a:p>
            <a:pPr lvl="0" algn="just"/>
            <a:r>
              <a:rPr lang="cs-CZ" sz="4200" dirty="0"/>
              <a:t>mzdové náklady (odpovídající platovému tarifu stanovenému </a:t>
            </a:r>
            <a:br>
              <a:rPr lang="cs-CZ" sz="4200" dirty="0"/>
            </a:br>
            <a:r>
              <a:rPr lang="cs-CZ" sz="4200" dirty="0"/>
              <a:t>pro platovou třídu) včetně odvodů pojistného na sociální zabezpečení a příspěvku na státní politiku zaměstnanosti </a:t>
            </a:r>
            <a:br>
              <a:rPr lang="cs-CZ" sz="4200" dirty="0"/>
            </a:br>
            <a:r>
              <a:rPr lang="cs-CZ" sz="4200" dirty="0"/>
              <a:t>a pojistného na veřejné zdravotní pojištění</a:t>
            </a:r>
          </a:p>
          <a:p>
            <a:pPr lvl="0" algn="just"/>
            <a:r>
              <a:rPr lang="cs-CZ" sz="4200" dirty="0"/>
              <a:t>čas skutečně strávený realizací projektu </a:t>
            </a:r>
            <a:r>
              <a:rPr lang="cs-CZ" sz="4200" b="1" dirty="0"/>
              <a:t>je třeba dokladovat pracovními výkazy</a:t>
            </a:r>
            <a:r>
              <a:rPr lang="cs-CZ" sz="4200" dirty="0"/>
              <a:t> jednotlivých osob zapojených do realizace</a:t>
            </a:r>
          </a:p>
          <a:p>
            <a:pPr lvl="0" algn="just"/>
            <a:r>
              <a:rPr lang="cs-CZ" sz="4200" b="1" dirty="0"/>
              <a:t>u aktivit je nutné vyplnit prezenční listiny</a:t>
            </a:r>
            <a:r>
              <a:rPr lang="cs-CZ" sz="4200" dirty="0"/>
              <a:t> zahrnující název aktivity, jméno zaměstnance (lektora), jméno, příjmení a podpis účastníků</a:t>
            </a:r>
          </a:p>
          <a:p>
            <a:pPr lvl="0" algn="just"/>
            <a:r>
              <a:rPr lang="cs-CZ" sz="4200" dirty="0"/>
              <a:t>Rozsah práce na projektu je třeba uvést v pracovní smlouvě, dohodách a jejich změnách.</a:t>
            </a:r>
          </a:p>
          <a:p>
            <a:pPr lvl="0" algn="just"/>
            <a:r>
              <a:rPr lang="cs-CZ" sz="4200" dirty="0"/>
              <a:t>Pokud žadatel při zpracování dotační žádosti ještě jmenovitě nezná pracovníka, který by měl personálně zajistit některou z aktivit, je povinen uvést v tabulce rozpočtu v dotační žádosti jeho pracovní pozici , výši úvazku nebo počet hodin, požadovanou kvalifikaci, vzdělání a pracovní náplň.</a:t>
            </a:r>
          </a:p>
          <a:p>
            <a:pPr lvl="0" algn="just"/>
            <a:r>
              <a:rPr lang="cs-CZ" sz="4200" dirty="0"/>
              <a:t>Jeden zaměstnanec nemůže být zaměstnán na projektech spolufinancovaných ze státního rozpočtu na více než </a:t>
            </a:r>
            <a:r>
              <a:rPr lang="cs-CZ" sz="4200" b="1" dirty="0"/>
              <a:t>1,2 úvazku celkem</a:t>
            </a:r>
          </a:p>
          <a:p>
            <a:pPr lvl="0" algn="just"/>
            <a:r>
              <a:rPr lang="cs-CZ" sz="4200" dirty="0"/>
              <a:t>dovolená musí být čerpána v souladu se zákoníkem práce</a:t>
            </a:r>
          </a:p>
          <a:p>
            <a:pPr lvl="0" algn="just"/>
            <a:r>
              <a:rPr lang="cs-CZ" sz="4200" dirty="0"/>
              <a:t>z dotačních prostředků lze rovněž hradit náhradu mzdy po dobu prvních 14 kalendářních dnů dočasné pracovní neschopnosti nebo karantény, kterou platí zaměstnavatel.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1400" dirty="0"/>
          </a:p>
          <a:p>
            <a:pPr marL="0" indent="0" eaLnBrk="1" hangingPunct="1">
              <a:spcBef>
                <a:spcPts val="250"/>
              </a:spcBef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219200" y="5857875"/>
            <a:ext cx="7467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cs-CZ" altLang="cs-CZ" sz="800" dirty="0">
              <a:solidFill>
                <a:srgbClr val="777777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091790" y="6103216"/>
            <a:ext cx="7467600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A625ED58-CE45-4F20-93EA-675591241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6202362"/>
            <a:ext cx="5358090" cy="360000"/>
          </a:xfrm>
          <a:custGeom>
            <a:avLst/>
            <a:gdLst>
              <a:gd name="connsiteX0" fmla="*/ 0 w 5328593"/>
              <a:gd name="connsiteY0" fmla="*/ 0 h 846386"/>
              <a:gd name="connsiteX1" fmla="*/ 5328593 w 5328593"/>
              <a:gd name="connsiteY1" fmla="*/ 0 h 846386"/>
              <a:gd name="connsiteX2" fmla="*/ 5328593 w 5328593"/>
              <a:gd name="connsiteY2" fmla="*/ 846386 h 846386"/>
              <a:gd name="connsiteX3" fmla="*/ 0 w 5328593"/>
              <a:gd name="connsiteY3" fmla="*/ 846386 h 846386"/>
              <a:gd name="connsiteX4" fmla="*/ 0 w 5328593"/>
              <a:gd name="connsiteY4" fmla="*/ 0 h 846386"/>
              <a:gd name="connsiteX0" fmla="*/ 0 w 5358090"/>
              <a:gd name="connsiteY0" fmla="*/ 0 h 866051"/>
              <a:gd name="connsiteX1" fmla="*/ 5328593 w 5358090"/>
              <a:gd name="connsiteY1" fmla="*/ 0 h 866051"/>
              <a:gd name="connsiteX2" fmla="*/ 5358090 w 5358090"/>
              <a:gd name="connsiteY2" fmla="*/ 866051 h 866051"/>
              <a:gd name="connsiteX3" fmla="*/ 0 w 5358090"/>
              <a:gd name="connsiteY3" fmla="*/ 846386 h 866051"/>
              <a:gd name="connsiteX4" fmla="*/ 0 w 5358090"/>
              <a:gd name="connsiteY4" fmla="*/ 0 h 86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58090" h="866051">
                <a:moveTo>
                  <a:pt x="0" y="0"/>
                </a:moveTo>
                <a:lnTo>
                  <a:pt x="5328593" y="0"/>
                </a:lnTo>
                <a:lnTo>
                  <a:pt x="5358090" y="866051"/>
                </a:lnTo>
                <a:lnTo>
                  <a:pt x="0" y="84638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Odbor sociálních služeb a sociální práce(22), MPSV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9564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  <a:endParaRPr lang="cs-CZ" sz="3200" b="1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971550" y="1124744"/>
            <a:ext cx="7600950" cy="5077619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Arial" panose="020B0604020202020204" pitchFamily="34" charset="0"/>
              <a:buChar char="•"/>
              <a:defRPr/>
            </a:pPr>
            <a:endParaRPr lang="cs-CZ" sz="5600" dirty="0"/>
          </a:p>
          <a:p>
            <a:pPr marL="0" indent="0" algn="just" hangingPunct="0">
              <a:buNone/>
            </a:pPr>
            <a:r>
              <a:rPr lang="cs-CZ" sz="7200" b="1" dirty="0"/>
              <a:t>Nepřímé náklady</a:t>
            </a:r>
            <a:r>
              <a:rPr lang="cs-CZ" sz="7200" dirty="0"/>
              <a:t> jsou náklady projektu, které nejsou nebo nemohou být přímo spojené s konkrétní aktivitou daného projektu.</a:t>
            </a:r>
          </a:p>
          <a:p>
            <a:pPr lvl="0" algn="just"/>
            <a:r>
              <a:rPr lang="cs-CZ" sz="7600" dirty="0"/>
              <a:t>požadavek na úhradu nepřímých nákladů včetně mzdových nákladů technickohospodářských zaměstnanců může tvořit </a:t>
            </a:r>
            <a:r>
              <a:rPr lang="cs-CZ" sz="7600" b="1" dirty="0">
                <a:solidFill>
                  <a:srgbClr val="00B050"/>
                </a:solidFill>
              </a:rPr>
              <a:t>maximálně 14 %</a:t>
            </a:r>
            <a:r>
              <a:rPr lang="cs-CZ" sz="7600" dirty="0">
                <a:solidFill>
                  <a:srgbClr val="00B050"/>
                </a:solidFill>
              </a:rPr>
              <a:t> </a:t>
            </a:r>
            <a:r>
              <a:rPr lang="cs-CZ" sz="7600" dirty="0"/>
              <a:t>celkového požadavku na dotaci, po přidělení dotace </a:t>
            </a:r>
            <a:r>
              <a:rPr lang="cs-CZ" sz="7600" u="sng" dirty="0">
                <a:solidFill>
                  <a:srgbClr val="00B050"/>
                </a:solidFill>
              </a:rPr>
              <a:t>se 14% podíl nepřímých nákladů stanovuje z výše přidělené dotace.</a:t>
            </a:r>
          </a:p>
          <a:p>
            <a:pPr algn="just"/>
            <a:r>
              <a:rPr lang="cs-CZ" sz="7600" b="1" dirty="0"/>
              <a:t>Za nepřímý náklad  je považována vždy jen ta část z uvedených nákladů, která nesouvisí přímo s činnostmi či aktivitami </a:t>
            </a:r>
            <a:r>
              <a:rPr lang="cs-CZ" sz="7600" dirty="0"/>
              <a:t>uvedenými </a:t>
            </a:r>
            <a:br>
              <a:rPr lang="cs-CZ" sz="7600" dirty="0"/>
            </a:br>
            <a:r>
              <a:rPr lang="cs-CZ" sz="7600" dirty="0"/>
              <a:t>v žádosti o dotaci, </a:t>
            </a:r>
            <a:r>
              <a:rPr lang="cs-CZ" sz="7600" u="sng" dirty="0">
                <a:solidFill>
                  <a:srgbClr val="00B050"/>
                </a:solidFill>
              </a:rPr>
              <a:t>ale je spojena s administrací a technickoprovozním zajištěním projektu.</a:t>
            </a:r>
            <a:r>
              <a:rPr lang="cs-CZ" sz="7600" b="1" u="sng" dirty="0">
                <a:solidFill>
                  <a:srgbClr val="00B050"/>
                </a:solidFill>
              </a:rPr>
              <a:t> </a:t>
            </a:r>
            <a:endParaRPr lang="cs-CZ" sz="7600" u="sng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br>
              <a:rPr lang="cs-CZ" sz="5600" b="1" dirty="0"/>
            </a:br>
            <a:r>
              <a:rPr lang="cs-CZ" sz="7200" b="1" dirty="0"/>
              <a:t>Nepřímé náklady</a:t>
            </a:r>
            <a:endParaRPr lang="cs-CZ" sz="7200" dirty="0"/>
          </a:p>
          <a:p>
            <a:pPr lvl="0" algn="just"/>
            <a:r>
              <a:rPr lang="cs-CZ" sz="7600" dirty="0"/>
              <a:t>kancelářské potřeby, vybavení (DHM do </a:t>
            </a:r>
            <a:r>
              <a:rPr lang="cs-CZ" sz="7600" b="1" dirty="0"/>
              <a:t>25 tis. Kč</a:t>
            </a:r>
            <a:r>
              <a:rPr lang="cs-CZ" sz="7600" dirty="0"/>
              <a:t>) nesouvisející přímo s realizací aktivit (nábytek, PC sestava apod.), telekomunikační služby, internet, právní a účetní služby, které jsou spojeny s administrací projektu, DNM</a:t>
            </a:r>
            <a:r>
              <a:rPr lang="cs-CZ" sz="7600" baseline="30000" dirty="0"/>
              <a:t> </a:t>
            </a:r>
            <a:r>
              <a:rPr lang="cs-CZ" sz="7600" dirty="0"/>
              <a:t>do 60 tis. Kč (např. software), mzdy technickohospodářských zaměstnanců (zaměstnanec, který se svou činností přímo nepodílí na realizaci schváleného projektu), zajištění tisku, propagačních materiálů pro publicitu projektu</a:t>
            </a:r>
          </a:p>
          <a:p>
            <a:pPr marL="0" indent="0">
              <a:buNone/>
            </a:pPr>
            <a:r>
              <a:rPr lang="cs-CZ" sz="5600" dirty="0"/>
              <a:t> 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1400" dirty="0"/>
          </a:p>
          <a:p>
            <a:pPr marL="0" indent="0" eaLnBrk="1" hangingPunct="1">
              <a:spcBef>
                <a:spcPts val="250"/>
              </a:spcBef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091790" y="6103216"/>
            <a:ext cx="7467600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89166711-48C6-4920-A2BB-4CFD9ACCF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6202362"/>
            <a:ext cx="5358090" cy="360000"/>
          </a:xfrm>
          <a:custGeom>
            <a:avLst/>
            <a:gdLst>
              <a:gd name="connsiteX0" fmla="*/ 0 w 5328593"/>
              <a:gd name="connsiteY0" fmla="*/ 0 h 846386"/>
              <a:gd name="connsiteX1" fmla="*/ 5328593 w 5328593"/>
              <a:gd name="connsiteY1" fmla="*/ 0 h 846386"/>
              <a:gd name="connsiteX2" fmla="*/ 5328593 w 5328593"/>
              <a:gd name="connsiteY2" fmla="*/ 846386 h 846386"/>
              <a:gd name="connsiteX3" fmla="*/ 0 w 5328593"/>
              <a:gd name="connsiteY3" fmla="*/ 846386 h 846386"/>
              <a:gd name="connsiteX4" fmla="*/ 0 w 5328593"/>
              <a:gd name="connsiteY4" fmla="*/ 0 h 846386"/>
              <a:gd name="connsiteX0" fmla="*/ 0 w 5358090"/>
              <a:gd name="connsiteY0" fmla="*/ 0 h 866051"/>
              <a:gd name="connsiteX1" fmla="*/ 5328593 w 5358090"/>
              <a:gd name="connsiteY1" fmla="*/ 0 h 866051"/>
              <a:gd name="connsiteX2" fmla="*/ 5358090 w 5358090"/>
              <a:gd name="connsiteY2" fmla="*/ 866051 h 866051"/>
              <a:gd name="connsiteX3" fmla="*/ 0 w 5358090"/>
              <a:gd name="connsiteY3" fmla="*/ 846386 h 866051"/>
              <a:gd name="connsiteX4" fmla="*/ 0 w 5358090"/>
              <a:gd name="connsiteY4" fmla="*/ 0 h 86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58090" h="866051">
                <a:moveTo>
                  <a:pt x="0" y="0"/>
                </a:moveTo>
                <a:lnTo>
                  <a:pt x="5328593" y="0"/>
                </a:lnTo>
                <a:lnTo>
                  <a:pt x="5358090" y="866051"/>
                </a:lnTo>
                <a:lnTo>
                  <a:pt x="0" y="84638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Odbor sociálních služeb a sociální práce(22), MPSV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96478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  <a:endParaRPr lang="cs-CZ" sz="3200" b="1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971550" y="1124745"/>
            <a:ext cx="7600950" cy="457889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  <a:defRPr/>
            </a:pPr>
            <a:endParaRPr lang="cs-CZ" sz="4500" dirty="0"/>
          </a:p>
          <a:p>
            <a:pPr marL="0" indent="0" algn="just">
              <a:buNone/>
            </a:pP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Způsobilé výdaje </a:t>
            </a:r>
            <a:r>
              <a:rPr lang="cs-CZ" sz="7200" dirty="0"/>
              <a:t>- jsou způsobilé pro financování v oblasti podpory seniorů, jestliže splňují všechny následující podmínky</a:t>
            </a:r>
          </a:p>
          <a:p>
            <a:pPr marL="0" indent="0" algn="just">
              <a:buNone/>
            </a:pPr>
            <a:endParaRPr lang="cs-CZ" sz="4500" dirty="0"/>
          </a:p>
          <a:p>
            <a:pPr lvl="0" algn="just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typ výdaje: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výdaj musí být vynaložen na činnosti v souladu s cílem příslušné dotační oblasti;</a:t>
            </a:r>
          </a:p>
          <a:p>
            <a:pPr lvl="0" algn="just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účel výdaje: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výdaj musí být nezbytný pro realizaci projektu a musí mít přímou vazbu na projekt</a:t>
            </a:r>
          </a:p>
          <a:p>
            <a:pPr lvl="0" algn="just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datum uskutečnění výdaje: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od 1. 1. 2021 do 31. 12. 2021</a:t>
            </a:r>
          </a:p>
          <a:p>
            <a:pPr lvl="0" algn="just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pokud organizace neuplatní nárok na odpočet daně z přidané hodnoty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, je daň z přidané hodnoty jejím způsobilým nákladem/výdajem</a:t>
            </a:r>
          </a:p>
          <a:p>
            <a:pPr lvl="0" algn="just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evidence a prokazování uskutečněného výdaje: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výdaj musí skutečně vzniknout, být vynaložen, zaznamenán na bankovních účtech příjemce nebo v pokladní knize finanční podpory, být identifikovatelný a kontrolovatelný a musí být doložitelný originály účetních dokladů. Každý originál relevantního účetního dokladu je příjemce dotace povinen označit značkou „MPSV“</a:t>
            </a:r>
          </a:p>
          <a:p>
            <a:pPr lvl="0" algn="just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efektivita výdaje: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výdaj musí být přiměřený (musí odpovídat cenám v čase a místě obvyklým)</a:t>
            </a:r>
            <a:r>
              <a:rPr lang="cs-CZ" sz="6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a musí být vynaložen v souladu s hospodárností, účelností a efektivitou</a:t>
            </a:r>
          </a:p>
          <a:p>
            <a:pPr marL="0" indent="0" algn="just">
              <a:buNone/>
            </a:pPr>
            <a:b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/>
              <a:t> </a:t>
            </a:r>
            <a:endParaRPr lang="cs-CZ" dirty="0"/>
          </a:p>
          <a:p>
            <a:pPr marL="0" indent="0" eaLnBrk="1" hangingPunct="1">
              <a:spcBef>
                <a:spcPts val="250"/>
              </a:spcBef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219200" y="5857875"/>
            <a:ext cx="7467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cs-CZ" altLang="cs-CZ" sz="800" dirty="0">
              <a:solidFill>
                <a:srgbClr val="777777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104900" y="6130555"/>
            <a:ext cx="7467600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B955E63F-30BA-4B1C-BA3C-4BD86E188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6202362"/>
            <a:ext cx="5358090" cy="360000"/>
          </a:xfrm>
          <a:custGeom>
            <a:avLst/>
            <a:gdLst>
              <a:gd name="connsiteX0" fmla="*/ 0 w 5328593"/>
              <a:gd name="connsiteY0" fmla="*/ 0 h 846386"/>
              <a:gd name="connsiteX1" fmla="*/ 5328593 w 5328593"/>
              <a:gd name="connsiteY1" fmla="*/ 0 h 846386"/>
              <a:gd name="connsiteX2" fmla="*/ 5328593 w 5328593"/>
              <a:gd name="connsiteY2" fmla="*/ 846386 h 846386"/>
              <a:gd name="connsiteX3" fmla="*/ 0 w 5328593"/>
              <a:gd name="connsiteY3" fmla="*/ 846386 h 846386"/>
              <a:gd name="connsiteX4" fmla="*/ 0 w 5328593"/>
              <a:gd name="connsiteY4" fmla="*/ 0 h 846386"/>
              <a:gd name="connsiteX0" fmla="*/ 0 w 5358090"/>
              <a:gd name="connsiteY0" fmla="*/ 0 h 866051"/>
              <a:gd name="connsiteX1" fmla="*/ 5328593 w 5358090"/>
              <a:gd name="connsiteY1" fmla="*/ 0 h 866051"/>
              <a:gd name="connsiteX2" fmla="*/ 5358090 w 5358090"/>
              <a:gd name="connsiteY2" fmla="*/ 866051 h 866051"/>
              <a:gd name="connsiteX3" fmla="*/ 0 w 5358090"/>
              <a:gd name="connsiteY3" fmla="*/ 846386 h 866051"/>
              <a:gd name="connsiteX4" fmla="*/ 0 w 5358090"/>
              <a:gd name="connsiteY4" fmla="*/ 0 h 86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58090" h="866051">
                <a:moveTo>
                  <a:pt x="0" y="0"/>
                </a:moveTo>
                <a:lnTo>
                  <a:pt x="5328593" y="0"/>
                </a:lnTo>
                <a:lnTo>
                  <a:pt x="5358090" y="866051"/>
                </a:lnTo>
                <a:lnTo>
                  <a:pt x="0" y="84638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Odbor sociálních služeb a sociální práce(22), MPSV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229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  <a:endParaRPr lang="cs-CZ" sz="3200" b="1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971550" y="908720"/>
            <a:ext cx="7600950" cy="529364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cs-CZ" sz="7200" b="1" dirty="0">
                <a:latin typeface="Arial" panose="020B0604020202020204" pitchFamily="34" charset="0"/>
                <a:cs typeface="Arial" panose="020B0604020202020204" pitchFamily="34" charset="0"/>
              </a:rPr>
              <a:t>Nezpůsobilé výdaje  (1)</a:t>
            </a:r>
            <a:endParaRPr lang="cs-CZ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pořízení nebo technické zhodnocení dlouhodobého hmotného </a:t>
            </a:r>
            <a:b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a nehmotného majetku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náklady spadající pod účtovou skupinu číslo 53, 54, 55 a 58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reprezentaci (tj. na pohoštění, dary a obdobná plnění)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odměny funkcionářů (např. na odměny členů statutárních orgánů a dalších orgánů právnických osob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odstupné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příspěvky na penzijní připojištění, životní pojištění, dary k životním jubileím, příspěvky na rekreaci apod.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finanční leasing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zahraniční pracovní cesty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výzkum a vývoj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rekondiční a rekreační pobyty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provedení účetního auditu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DPH, o jejíž vrácení je možné podle příslušného právního předpisu žádat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úroky z prodlení, odpisy nedobytných pohledávek, úroky, škody apod.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cs-CZ" sz="7200" dirty="0"/>
          </a:p>
          <a:p>
            <a:pPr marL="0" indent="0" eaLnBrk="1" hangingPunct="1">
              <a:spcBef>
                <a:spcPts val="250"/>
              </a:spcBef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091790" y="6103216"/>
            <a:ext cx="7467600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95956524-EF99-4D25-B21B-D25E35AE9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6202362"/>
            <a:ext cx="5358090" cy="360000"/>
          </a:xfrm>
          <a:custGeom>
            <a:avLst/>
            <a:gdLst>
              <a:gd name="connsiteX0" fmla="*/ 0 w 5328593"/>
              <a:gd name="connsiteY0" fmla="*/ 0 h 846386"/>
              <a:gd name="connsiteX1" fmla="*/ 5328593 w 5328593"/>
              <a:gd name="connsiteY1" fmla="*/ 0 h 846386"/>
              <a:gd name="connsiteX2" fmla="*/ 5328593 w 5328593"/>
              <a:gd name="connsiteY2" fmla="*/ 846386 h 846386"/>
              <a:gd name="connsiteX3" fmla="*/ 0 w 5328593"/>
              <a:gd name="connsiteY3" fmla="*/ 846386 h 846386"/>
              <a:gd name="connsiteX4" fmla="*/ 0 w 5328593"/>
              <a:gd name="connsiteY4" fmla="*/ 0 h 846386"/>
              <a:gd name="connsiteX0" fmla="*/ 0 w 5358090"/>
              <a:gd name="connsiteY0" fmla="*/ 0 h 866051"/>
              <a:gd name="connsiteX1" fmla="*/ 5328593 w 5358090"/>
              <a:gd name="connsiteY1" fmla="*/ 0 h 866051"/>
              <a:gd name="connsiteX2" fmla="*/ 5358090 w 5358090"/>
              <a:gd name="connsiteY2" fmla="*/ 866051 h 866051"/>
              <a:gd name="connsiteX3" fmla="*/ 0 w 5358090"/>
              <a:gd name="connsiteY3" fmla="*/ 846386 h 866051"/>
              <a:gd name="connsiteX4" fmla="*/ 0 w 5358090"/>
              <a:gd name="connsiteY4" fmla="*/ 0 h 86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58090" h="866051">
                <a:moveTo>
                  <a:pt x="0" y="0"/>
                </a:moveTo>
                <a:lnTo>
                  <a:pt x="5328593" y="0"/>
                </a:lnTo>
                <a:lnTo>
                  <a:pt x="5358090" y="866051"/>
                </a:lnTo>
                <a:lnTo>
                  <a:pt x="0" y="84638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Odbor sociálních služeb a sociální práce(22), MPSV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51029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  <a:endParaRPr lang="cs-CZ" sz="3200" b="1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971550" y="980728"/>
            <a:ext cx="7600950" cy="522163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cs-CZ" sz="7200" b="1" dirty="0">
                <a:latin typeface="Arial" panose="020B0604020202020204" pitchFamily="34" charset="0"/>
                <a:cs typeface="Arial" panose="020B0604020202020204" pitchFamily="34" charset="0"/>
              </a:rPr>
              <a:t>Nezpůsobilé výdaje (2)</a:t>
            </a:r>
            <a:endParaRPr lang="cs-CZ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výdaje na právní spory , výdaje na uhrazení soudního poplatku apod.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výdaje, které nelze účetně doložit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platby příspěvků do soukromých penzijních fondů;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mzdové náklady na zdravotní péči poskytovanou zdravotnickými pracovníky a výdaje na zdravotní materiál a výdaje za zdravotnický materiál</a:t>
            </a:r>
          </a:p>
          <a:p>
            <a:pPr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správní poplatky (výpis z katastru nemovitostí, výpis z obchodního rejstříku apod.)</a:t>
            </a:r>
          </a:p>
          <a:p>
            <a:pPr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nákupy vozidel, infrastruktury, nemovitostí a pozemků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výdaje, které jsou součástí likvidace společnosti, preventivní lékařské prohlídky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náhrady mzdy, platu nebo odměny z dohod o pracích konaných mimo pracovní poměr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nájemné, kdy je žadatel vlastníkem nemovitosti nebo ji užívá zdarma; 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pobytové akce (ubytování, doprava apod.) s výjimkou hrazení </a:t>
            </a:r>
            <a:r>
              <a:rPr lang="cs-CZ" sz="7200" dirty="0" err="1">
                <a:latin typeface="Arial" panose="020B0604020202020204" pitchFamily="34" charset="0"/>
                <a:cs typeface="Arial" panose="020B0604020202020204" pitchFamily="34" charset="0"/>
              </a:rPr>
              <a:t>lektorného</a:t>
            </a:r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 na těchto akcích</a:t>
            </a:r>
          </a:p>
          <a:p>
            <a:pPr lvl="0" algn="just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stravné</a:t>
            </a:r>
          </a:p>
          <a:p>
            <a:pPr lvl="0"/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výdaje spojené s přípravou projektu (platby konzultantům, kteří pomáhají s vyplňováním žádostí o finanční podporu)</a:t>
            </a:r>
            <a:b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200" dirty="0"/>
              <a:t> 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1400" dirty="0"/>
          </a:p>
          <a:p>
            <a:pPr marL="0" indent="0" eaLnBrk="1" hangingPunct="1">
              <a:spcBef>
                <a:spcPts val="250"/>
              </a:spcBef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219200" y="5857875"/>
            <a:ext cx="7467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cs-CZ" altLang="cs-CZ" sz="800" dirty="0">
              <a:solidFill>
                <a:srgbClr val="777777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44F2BC99-4F4E-45EC-9554-CF92CFD9D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6202362"/>
            <a:ext cx="5358090" cy="360000"/>
          </a:xfrm>
          <a:custGeom>
            <a:avLst/>
            <a:gdLst>
              <a:gd name="connsiteX0" fmla="*/ 0 w 5328593"/>
              <a:gd name="connsiteY0" fmla="*/ 0 h 846386"/>
              <a:gd name="connsiteX1" fmla="*/ 5328593 w 5328593"/>
              <a:gd name="connsiteY1" fmla="*/ 0 h 846386"/>
              <a:gd name="connsiteX2" fmla="*/ 5328593 w 5328593"/>
              <a:gd name="connsiteY2" fmla="*/ 846386 h 846386"/>
              <a:gd name="connsiteX3" fmla="*/ 0 w 5328593"/>
              <a:gd name="connsiteY3" fmla="*/ 846386 h 846386"/>
              <a:gd name="connsiteX4" fmla="*/ 0 w 5328593"/>
              <a:gd name="connsiteY4" fmla="*/ 0 h 846386"/>
              <a:gd name="connsiteX0" fmla="*/ 0 w 5358090"/>
              <a:gd name="connsiteY0" fmla="*/ 0 h 866051"/>
              <a:gd name="connsiteX1" fmla="*/ 5328593 w 5358090"/>
              <a:gd name="connsiteY1" fmla="*/ 0 h 866051"/>
              <a:gd name="connsiteX2" fmla="*/ 5358090 w 5358090"/>
              <a:gd name="connsiteY2" fmla="*/ 866051 h 866051"/>
              <a:gd name="connsiteX3" fmla="*/ 0 w 5358090"/>
              <a:gd name="connsiteY3" fmla="*/ 846386 h 866051"/>
              <a:gd name="connsiteX4" fmla="*/ 0 w 5358090"/>
              <a:gd name="connsiteY4" fmla="*/ 0 h 86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58090" h="866051">
                <a:moveTo>
                  <a:pt x="0" y="0"/>
                </a:moveTo>
                <a:lnTo>
                  <a:pt x="5328593" y="0"/>
                </a:lnTo>
                <a:lnTo>
                  <a:pt x="5358090" y="866051"/>
                </a:lnTo>
                <a:lnTo>
                  <a:pt x="0" y="84638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Odbor sociálních služeb a sociální práce(22), MPSV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41973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Proces tvorby dotačního řízení </a:t>
            </a:r>
            <a:br>
              <a:rPr lang="pl-P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Úprava dokumentace – spolupráce napříč odborem, minimálně 1 měsíc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Schválení v rámci sekce 2 – změny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Vnitřní připomínkové řízení – minimálně týden, poté zapracování připomínek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Porada vedení – minimálně 1 týden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Podpis PM – minimálně 14 dní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Celkem proces na cca 2,5 měsíce</a:t>
            </a: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>
            <a:extLst>
              <a:ext uri="{FF2B5EF4-FFF2-40B4-BE49-F238E27FC236}">
                <a16:creationId xmlns:a16="http://schemas.microsoft.com/office/drawing/2014/main" id="{7EA9DC38-3189-4033-9D47-054DCC3EE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6202362"/>
            <a:ext cx="5358090" cy="360000"/>
          </a:xfrm>
          <a:custGeom>
            <a:avLst/>
            <a:gdLst>
              <a:gd name="connsiteX0" fmla="*/ 0 w 5328593"/>
              <a:gd name="connsiteY0" fmla="*/ 0 h 846386"/>
              <a:gd name="connsiteX1" fmla="*/ 5328593 w 5328593"/>
              <a:gd name="connsiteY1" fmla="*/ 0 h 846386"/>
              <a:gd name="connsiteX2" fmla="*/ 5328593 w 5328593"/>
              <a:gd name="connsiteY2" fmla="*/ 846386 h 846386"/>
              <a:gd name="connsiteX3" fmla="*/ 0 w 5328593"/>
              <a:gd name="connsiteY3" fmla="*/ 846386 h 846386"/>
              <a:gd name="connsiteX4" fmla="*/ 0 w 5328593"/>
              <a:gd name="connsiteY4" fmla="*/ 0 h 846386"/>
              <a:gd name="connsiteX0" fmla="*/ 0 w 5358090"/>
              <a:gd name="connsiteY0" fmla="*/ 0 h 866051"/>
              <a:gd name="connsiteX1" fmla="*/ 5328593 w 5358090"/>
              <a:gd name="connsiteY1" fmla="*/ 0 h 866051"/>
              <a:gd name="connsiteX2" fmla="*/ 5358090 w 5358090"/>
              <a:gd name="connsiteY2" fmla="*/ 866051 h 866051"/>
              <a:gd name="connsiteX3" fmla="*/ 0 w 5358090"/>
              <a:gd name="connsiteY3" fmla="*/ 846386 h 866051"/>
              <a:gd name="connsiteX4" fmla="*/ 0 w 5358090"/>
              <a:gd name="connsiteY4" fmla="*/ 0 h 86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58090" h="866051">
                <a:moveTo>
                  <a:pt x="0" y="0"/>
                </a:moveTo>
                <a:lnTo>
                  <a:pt x="5328593" y="0"/>
                </a:lnTo>
                <a:lnTo>
                  <a:pt x="5358090" y="866051"/>
                </a:lnTo>
                <a:lnTo>
                  <a:pt x="0" y="84638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Odbor sociálních služeb a sociální práce(22), MPSV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04612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Hodnotící proces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Podané žádosti jsou hodnoceny dvěma hodnotiteli a to interním a externím z řad odborníků z oblasti politiky stárnutí, kteří bodově i slovně ohodnotí jednotlivé části projektu viz. </a:t>
            </a:r>
            <a:r>
              <a:rPr lang="cs-CZ"/>
              <a:t>hodnotící kritéria.</a:t>
            </a:r>
            <a:endParaRPr lang="cs-CZ" dirty="0"/>
          </a:p>
          <a:p>
            <a:r>
              <a:rPr lang="cs-CZ" dirty="0"/>
              <a:t>Předběžné výsledky – pouze škály podle celkových získaných bodů</a:t>
            </a:r>
          </a:p>
          <a:p>
            <a:r>
              <a:rPr lang="cs-CZ" dirty="0"/>
              <a:t>Návrh dotační komise, rozhodnutí  NM</a:t>
            </a:r>
          </a:p>
          <a:p>
            <a:r>
              <a:rPr lang="cs-CZ" dirty="0"/>
              <a:t>Výsledky budou uveřejněny na webových stránkách MPSV v sekci Senior, v záložce Národní dotační tituly a v rámci internetové aplikace.</a:t>
            </a:r>
          </a:p>
          <a:p>
            <a:pPr algn="just"/>
            <a:r>
              <a:rPr lang="cs-CZ" b="1" dirty="0"/>
              <a:t>Příjemce dotace je povinen </a:t>
            </a:r>
            <a:r>
              <a:rPr lang="cs-CZ" b="1" dirty="0">
                <a:solidFill>
                  <a:srgbClr val="FF0000"/>
                </a:solidFill>
              </a:rPr>
              <a:t>do 7 dnů </a:t>
            </a:r>
            <a:r>
              <a:rPr lang="cs-CZ" dirty="0"/>
              <a:t>od vyhlášení výsledků prostřednictvím webu MPSV (</a:t>
            </a:r>
            <a:r>
              <a:rPr lang="cs-CZ" dirty="0">
                <a:hlinkClick r:id="rId2"/>
              </a:rPr>
              <a:t>https://www.mpsv.cz/web/cz/dotacni-rizeni-pro-rok-2021</a:t>
            </a:r>
            <a:r>
              <a:rPr lang="cs-CZ" dirty="0"/>
              <a:t>) a v aplikaci OK služby Senior, vyplnit v rámci internetové aplikace </a:t>
            </a:r>
            <a:r>
              <a:rPr lang="cs-CZ" b="1" dirty="0"/>
              <a:t>upravený rozpočet</a:t>
            </a:r>
            <a:r>
              <a:rPr lang="cs-CZ" dirty="0"/>
              <a:t> dle přidělené dotace. </a:t>
            </a:r>
            <a:r>
              <a:rPr lang="cs-CZ" b="1" dirty="0"/>
              <a:t>Žadatel přizpůsobí výši přidělené dotace rovněž indikátory projektu </a:t>
            </a:r>
            <a:r>
              <a:rPr lang="cs-CZ" dirty="0"/>
              <a:t>(počet přednášek atd.). Upravený rozpočet je přílohou vydaného rozhodnutí a je závazný pro daný rok.</a:t>
            </a:r>
          </a:p>
          <a:p>
            <a:pPr algn="just"/>
            <a:r>
              <a:rPr lang="cs-CZ" b="1" dirty="0"/>
              <a:t>Vydání rozhodnutí a výplata dotace </a:t>
            </a:r>
            <a:r>
              <a:rPr lang="cs-CZ" dirty="0"/>
              <a:t>– je poskytnuta do konce března v roce na který byla schválena</a:t>
            </a:r>
          </a:p>
          <a:p>
            <a:pPr algn="just"/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7">
            <a:extLst>
              <a:ext uri="{FF2B5EF4-FFF2-40B4-BE49-F238E27FC236}">
                <a16:creationId xmlns:a16="http://schemas.microsoft.com/office/drawing/2014/main" id="{DF330993-4B01-471C-A2DE-5E5D3DE01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6202362"/>
            <a:ext cx="5358090" cy="360000"/>
          </a:xfrm>
          <a:custGeom>
            <a:avLst/>
            <a:gdLst>
              <a:gd name="connsiteX0" fmla="*/ 0 w 5328593"/>
              <a:gd name="connsiteY0" fmla="*/ 0 h 846386"/>
              <a:gd name="connsiteX1" fmla="*/ 5328593 w 5328593"/>
              <a:gd name="connsiteY1" fmla="*/ 0 h 846386"/>
              <a:gd name="connsiteX2" fmla="*/ 5328593 w 5328593"/>
              <a:gd name="connsiteY2" fmla="*/ 846386 h 846386"/>
              <a:gd name="connsiteX3" fmla="*/ 0 w 5328593"/>
              <a:gd name="connsiteY3" fmla="*/ 846386 h 846386"/>
              <a:gd name="connsiteX4" fmla="*/ 0 w 5328593"/>
              <a:gd name="connsiteY4" fmla="*/ 0 h 846386"/>
              <a:gd name="connsiteX0" fmla="*/ 0 w 5358090"/>
              <a:gd name="connsiteY0" fmla="*/ 0 h 866051"/>
              <a:gd name="connsiteX1" fmla="*/ 5328593 w 5358090"/>
              <a:gd name="connsiteY1" fmla="*/ 0 h 866051"/>
              <a:gd name="connsiteX2" fmla="*/ 5358090 w 5358090"/>
              <a:gd name="connsiteY2" fmla="*/ 866051 h 866051"/>
              <a:gd name="connsiteX3" fmla="*/ 0 w 5358090"/>
              <a:gd name="connsiteY3" fmla="*/ 846386 h 866051"/>
              <a:gd name="connsiteX4" fmla="*/ 0 w 5358090"/>
              <a:gd name="connsiteY4" fmla="*/ 0 h 86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58090" h="866051">
                <a:moveTo>
                  <a:pt x="0" y="0"/>
                </a:moveTo>
                <a:lnTo>
                  <a:pt x="5328593" y="0"/>
                </a:lnTo>
                <a:lnTo>
                  <a:pt x="5358090" y="866051"/>
                </a:lnTo>
                <a:lnTo>
                  <a:pt x="0" y="84638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Odbor sociálních služeb a sociální práce(22), MPSV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33957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Povinnosti příjemců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17638"/>
            <a:ext cx="7931224" cy="4708525"/>
          </a:xfrm>
        </p:spPr>
        <p:txBody>
          <a:bodyPr>
            <a:normAutofit fontScale="85000" lnSpcReduction="10000"/>
          </a:bodyPr>
          <a:lstStyle/>
          <a:p>
            <a:pPr algn="just"/>
            <a:endParaRPr lang="cs-CZ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Změny upraveného rozpočtu lze provádět jen ve výjimečných případech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přičemž takové změny podléhají schválení ŘO sociálních služeb a sociální práce vždy písemnou formou a zároveň se tato změna zadá do aplikace OK systému 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5. prosince 2021. </a:t>
            </a:r>
          </a:p>
          <a:p>
            <a:pPr algn="just"/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Ostatní změny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které nezasahují do rozpočtu např. týkající se personálních změn oznámí příjemce dotace písemnou formou poskytovateli a tyto skutečnosti zadá do OK systému senior, změny týkající se realizace aktivit nezadává do OK systému pouze oznámí písemnou formou</a:t>
            </a:r>
          </a:p>
          <a:p>
            <a:pPr algn="just"/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Vyúčtování přidělené dotace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na rok 2021 bude předloženo do </a:t>
            </a:r>
            <a:r>
              <a:rPr lang="cs-CZ" sz="1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31. ledna 2022</a:t>
            </a:r>
          </a:p>
          <a:p>
            <a:pPr algn="just"/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Nevyčerpané finanční prostředky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je nezbytné vrátit spolu s vyúčtováním dotace nejpozději do 30 dnů od oznámení o odstoupení od projektu nebo jeho ukončení, pokud se projekt neuskuteční, nebo je ukončen v průběhu roku, a to na následující číslo účtu MPSV 6015- 2229001/0710 (jako VS uvede organizace své IČ, text pro příjemce: vratka-dotace VÚA, č. projektu). Po té změnu zapíše do aplikace OK služby – senior „výše vzdání se dotace“.</a:t>
            </a:r>
            <a:endParaRPr lang="cs-CZ" sz="1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Výroční zpráva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bude předložena do  30.6. či 14.7. u dotací nad 1 mil. Kč musí být doložena i 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zpráva od auditora</a:t>
            </a:r>
          </a:p>
          <a:p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publicita: logo MPSV a „NDT Senior“.</a:t>
            </a:r>
          </a:p>
          <a:p>
            <a:pPr algn="just"/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>
            <a:extLst>
              <a:ext uri="{FF2B5EF4-FFF2-40B4-BE49-F238E27FC236}">
                <a16:creationId xmlns:a16="http://schemas.microsoft.com/office/drawing/2014/main" id="{953B2272-31B7-4A57-9FEF-60F3204A3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6223362"/>
            <a:ext cx="5358090" cy="360000"/>
          </a:xfrm>
          <a:custGeom>
            <a:avLst/>
            <a:gdLst>
              <a:gd name="connsiteX0" fmla="*/ 0 w 5328593"/>
              <a:gd name="connsiteY0" fmla="*/ 0 h 846386"/>
              <a:gd name="connsiteX1" fmla="*/ 5328593 w 5328593"/>
              <a:gd name="connsiteY1" fmla="*/ 0 h 846386"/>
              <a:gd name="connsiteX2" fmla="*/ 5328593 w 5328593"/>
              <a:gd name="connsiteY2" fmla="*/ 846386 h 846386"/>
              <a:gd name="connsiteX3" fmla="*/ 0 w 5328593"/>
              <a:gd name="connsiteY3" fmla="*/ 846386 h 846386"/>
              <a:gd name="connsiteX4" fmla="*/ 0 w 5328593"/>
              <a:gd name="connsiteY4" fmla="*/ 0 h 846386"/>
              <a:gd name="connsiteX0" fmla="*/ 0 w 5358090"/>
              <a:gd name="connsiteY0" fmla="*/ 0 h 866051"/>
              <a:gd name="connsiteX1" fmla="*/ 5328593 w 5358090"/>
              <a:gd name="connsiteY1" fmla="*/ 0 h 866051"/>
              <a:gd name="connsiteX2" fmla="*/ 5358090 w 5358090"/>
              <a:gd name="connsiteY2" fmla="*/ 866051 h 866051"/>
              <a:gd name="connsiteX3" fmla="*/ 0 w 5358090"/>
              <a:gd name="connsiteY3" fmla="*/ 846386 h 866051"/>
              <a:gd name="connsiteX4" fmla="*/ 0 w 5358090"/>
              <a:gd name="connsiteY4" fmla="*/ 0 h 86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58090" h="866051">
                <a:moveTo>
                  <a:pt x="0" y="0"/>
                </a:moveTo>
                <a:lnTo>
                  <a:pt x="5328593" y="0"/>
                </a:lnTo>
                <a:lnTo>
                  <a:pt x="5358090" y="866051"/>
                </a:lnTo>
                <a:lnTo>
                  <a:pt x="0" y="84638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Odbor sociálních služeb a sociální práce(22), MPSV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9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cs-CZ" altLang="cs-CZ" sz="2400" b="1" dirty="0">
                <a:latin typeface="Arial" charset="0"/>
                <a:cs typeface="Arial" charset="0"/>
              </a:rPr>
              <a:t>I.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Program na podporu veřejně účelných aktivit seniorských a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proseniorských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organizací– příklady podporovaných aktivit</a:t>
            </a:r>
            <a:endParaRPr lang="cs-CZ" altLang="cs-CZ" sz="2400" b="1" dirty="0">
              <a:latin typeface="Arial" charset="0"/>
              <a:cs typeface="Arial" charset="0"/>
            </a:endParaRPr>
          </a:p>
        </p:txBody>
      </p:sp>
      <p:sp>
        <p:nvSpPr>
          <p:cNvPr id="3078" name="Zástupný symbol pro obsah 2"/>
          <p:cNvSpPr>
            <a:spLocks noGrp="1"/>
          </p:cNvSpPr>
          <p:nvPr>
            <p:ph idx="1"/>
          </p:nvPr>
        </p:nvSpPr>
        <p:spPr>
          <a:xfrm>
            <a:off x="755650" y="1341438"/>
            <a:ext cx="8280400" cy="489585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 tomto programu jsou podporovány projekty spadající pod jednu ze čtyř následujících dotačních oblastí: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Administrativní a technická podpora veřejně účelných aktivit (VÚA)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Podpora mezinárodní spolupráce a zapojení do činnosti v mezinárodních organizacích hájící zájmy seniorů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Informační a osvětová činnost na podporu plnohodnotného života seniorů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Poradenství a právní pomoc v oblasti ochrany lidských práv seniorů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Podporované aktivity např: </a:t>
            </a:r>
          </a:p>
          <a:p>
            <a:pP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Mentoring, provoz dobrovolnické sítě, zajištění vzdělávacích a sportovních aktivit, podpora advokacie a hájení práv neformálních pečujících s důrazem na péči o seniory</a:t>
            </a:r>
          </a:p>
          <a:p>
            <a:pP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Úhrada členských příspěvků v mezinárodních organizacích, účast na zahraničních konferencích, zahraniční služební cesty např. setkání výboru, seminář aj…</a:t>
            </a:r>
          </a:p>
          <a:p>
            <a:pP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Realizace informačních a osvětových kampaní, pořádání osvětových výstav, odborných konferencí, kulatých stolů a seminářů, provoz webových portálů a informačních materiálů s důrazem na vytváření propojení více platforem</a:t>
            </a:r>
          </a:p>
          <a:p>
            <a:pP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Realizace poradenství, provoz poradenských webových portálů, činnost poradenských center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091790" y="6103216"/>
            <a:ext cx="7467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                          Odbor sociálních služeb a sociální práce(22), MPSV ČR</a:t>
            </a:r>
          </a:p>
          <a:p>
            <a:endParaRPr lang="cs-CZ" altLang="cs-CZ" sz="1400" dirty="0">
              <a:solidFill>
                <a:srgbClr val="777777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4432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Důležité kontakty: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Ok služby rodina:</a:t>
            </a:r>
          </a:p>
          <a:p>
            <a:r>
              <a:rPr lang="cs-CZ" b="1" dirty="0"/>
              <a:t>Email:</a:t>
            </a:r>
            <a:r>
              <a:rPr lang="cs-CZ" dirty="0"/>
              <a:t> </a:t>
            </a:r>
            <a:r>
              <a:rPr lang="cs-CZ" dirty="0">
                <a:hlinkClick r:id="rId2"/>
              </a:rPr>
              <a:t>hotline.oknouze@oksystem.cz</a:t>
            </a:r>
            <a:endParaRPr lang="cs-CZ" dirty="0"/>
          </a:p>
          <a:p>
            <a:r>
              <a:rPr lang="cs-CZ" b="1" dirty="0"/>
              <a:t>Tel.: </a:t>
            </a:r>
            <a:r>
              <a:rPr lang="cs-CZ" dirty="0"/>
              <a:t>+420 236 072 280</a:t>
            </a:r>
            <a:endParaRPr lang="cs-CZ" b="1" dirty="0"/>
          </a:p>
          <a:p>
            <a:r>
              <a:rPr lang="cs-CZ" b="1" dirty="0"/>
              <a:t>Miluše Sýkorová, MPSV:</a:t>
            </a:r>
          </a:p>
          <a:p>
            <a:r>
              <a:rPr lang="cs-CZ" dirty="0"/>
              <a:t>Email: </a:t>
            </a:r>
            <a:r>
              <a:rPr lang="cs-CZ" dirty="0">
                <a:hlinkClick r:id="rId3"/>
              </a:rPr>
              <a:t>vua@mpsv.cz</a:t>
            </a:r>
            <a:endParaRPr lang="cs-CZ" dirty="0"/>
          </a:p>
          <a:p>
            <a:r>
              <a:rPr lang="cs-CZ" dirty="0">
                <a:hlinkClick r:id="rId4"/>
              </a:rPr>
              <a:t>miluse.sykorkova@mpsv.cz</a:t>
            </a:r>
            <a:r>
              <a:rPr lang="cs-CZ" dirty="0"/>
              <a:t> </a:t>
            </a:r>
          </a:p>
          <a:p>
            <a:r>
              <a:rPr lang="cs-CZ" b="1" dirty="0"/>
              <a:t>Tel.: </a:t>
            </a:r>
            <a:r>
              <a:rPr lang="cs-CZ" dirty="0"/>
              <a:t>+420 221 922 973, 771 139 344</a:t>
            </a:r>
          </a:p>
          <a:p>
            <a:r>
              <a:rPr lang="cs-CZ" b="1" dirty="0"/>
              <a:t>Barbora Plíšková, MPSV</a:t>
            </a:r>
          </a:p>
          <a:p>
            <a:r>
              <a:rPr lang="cs-CZ" dirty="0">
                <a:hlinkClick r:id="rId5"/>
              </a:rPr>
              <a:t>barbora.pliskova@mpsv.cz</a:t>
            </a:r>
            <a:endParaRPr lang="cs-CZ" dirty="0"/>
          </a:p>
          <a:p>
            <a:r>
              <a:rPr lang="cs-CZ" dirty="0"/>
              <a:t>Tel: + 420 221 922 284, 724 054 860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091790" y="6103216"/>
            <a:ext cx="7467600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Odbor rodinné politiky a ochrany práv dětí(25), Ministerstvo práce a sociálních věcí ČR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21482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 txBox="1">
            <a:spLocks/>
          </p:cNvSpPr>
          <p:nvPr/>
        </p:nvSpPr>
        <p:spPr bwMode="auto">
          <a:xfrm>
            <a:off x="827088" y="-412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charset="0"/>
              </a:rPr>
              <a:t>Harmonogram dotačního řízení</a:t>
            </a:r>
          </a:p>
        </p:txBody>
      </p:sp>
      <p:sp>
        <p:nvSpPr>
          <p:cNvPr id="11267" name="Zástupný symbol pro obsah 2"/>
          <p:cNvSpPr txBox="1">
            <a:spLocks/>
          </p:cNvSpPr>
          <p:nvPr/>
        </p:nvSpPr>
        <p:spPr bwMode="auto">
          <a:xfrm>
            <a:off x="827088" y="1557338"/>
            <a:ext cx="7772400" cy="454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1600" dirty="0">
              <a:latin typeface="+mn-lt"/>
            </a:endParaRPr>
          </a:p>
        </p:txBody>
      </p:sp>
      <p:pic>
        <p:nvPicPr>
          <p:cNvPr id="2560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1203325" y="5856288"/>
            <a:ext cx="7467600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Odbor rodinné politiky a politiky stárnutí (21), Ministerstvo práce a sociálních věcí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Připraveno: 23. května 2016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866289"/>
              </p:ext>
            </p:extLst>
          </p:nvPr>
        </p:nvGraphicFramePr>
        <p:xfrm>
          <a:off x="827088" y="836712"/>
          <a:ext cx="7913687" cy="5394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3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7895">
                <a:tc>
                  <a:txBody>
                    <a:bodyPr/>
                    <a:lstStyle/>
                    <a:p>
                      <a:r>
                        <a:rPr lang="cs-CZ" sz="1800" dirty="0"/>
                        <a:t>Termín</a:t>
                      </a:r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Událost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895">
                <a:tc>
                  <a:txBody>
                    <a:bodyPr/>
                    <a:lstStyle/>
                    <a:p>
                      <a:r>
                        <a:rPr lang="cs-CZ" sz="1800" b="1" dirty="0"/>
                        <a:t>Do tří týdnů od vyhlášení</a:t>
                      </a:r>
                      <a:r>
                        <a:rPr lang="cs-CZ" sz="1800" b="1" baseline="0" dirty="0"/>
                        <a:t> </a:t>
                      </a:r>
                      <a:endParaRPr lang="cs-CZ" sz="1800" b="1" dirty="0"/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Podávání žádostí o dotaci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895">
                <a:tc>
                  <a:txBody>
                    <a:bodyPr/>
                    <a:lstStyle/>
                    <a:p>
                      <a:r>
                        <a:rPr lang="cs-CZ" sz="1800" b="1" dirty="0"/>
                        <a:t>prosinec</a:t>
                      </a:r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Zveřejnění předběžného hodnocení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895">
                <a:tc>
                  <a:txBody>
                    <a:bodyPr/>
                    <a:lstStyle/>
                    <a:p>
                      <a:r>
                        <a:rPr lang="cs-CZ" sz="1800" b="1" dirty="0"/>
                        <a:t>Do</a:t>
                      </a:r>
                      <a:r>
                        <a:rPr lang="cs-CZ" sz="1800" b="1" baseline="0" dirty="0"/>
                        <a:t> 31. 1.</a:t>
                      </a:r>
                      <a:endParaRPr lang="cs-CZ" sz="1800" b="1" dirty="0"/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Podání</a:t>
                      </a:r>
                      <a:r>
                        <a:rPr lang="cs-CZ" sz="1800" baseline="0" dirty="0"/>
                        <a:t> Vyúčtování za předchozí rok</a:t>
                      </a:r>
                      <a:endParaRPr lang="cs-CZ" sz="1800" dirty="0"/>
                    </a:p>
                  </a:txBody>
                  <a:tcPr marL="91430" marR="91430"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6742">
                <a:tc>
                  <a:txBody>
                    <a:bodyPr/>
                    <a:lstStyle/>
                    <a:p>
                      <a:r>
                        <a:rPr lang="cs-CZ" sz="1800" b="1" dirty="0"/>
                        <a:t>Březen </a:t>
                      </a:r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Zveřejnění výsledků na webu</a:t>
                      </a:r>
                      <a:r>
                        <a:rPr lang="cs-CZ" sz="1800" baseline="0" dirty="0"/>
                        <a:t> </a:t>
                      </a:r>
                      <a:r>
                        <a:rPr lang="cs-CZ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www.mpsv.cz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 sekci Senior, národní dotační</a:t>
                      </a:r>
                      <a:r>
                        <a:rPr lang="cs-CZ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tituly, Senior, dotační rok</a:t>
                      </a:r>
                      <a:endParaRPr lang="cs-CZ" sz="1800" dirty="0"/>
                    </a:p>
                  </a:txBody>
                  <a:tcPr marL="91430" marR="91430"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8830">
                <a:tc>
                  <a:txBody>
                    <a:bodyPr/>
                    <a:lstStyle/>
                    <a:p>
                      <a:r>
                        <a:rPr lang="cs-CZ" sz="1800" b="1" dirty="0"/>
                        <a:t>Do 7</a:t>
                      </a:r>
                      <a:r>
                        <a:rPr lang="cs-CZ" sz="1800" b="1" baseline="0" dirty="0"/>
                        <a:t> dnů </a:t>
                      </a:r>
                      <a:r>
                        <a:rPr lang="cs-CZ" sz="1800" b="1" dirty="0"/>
                        <a:t>od zveřejnění výsledků na webu</a:t>
                      </a:r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Podání Upraveného rozpočtu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8830">
                <a:tc>
                  <a:txBody>
                    <a:bodyPr/>
                    <a:lstStyle/>
                    <a:p>
                      <a:r>
                        <a:rPr lang="cs-CZ" sz="1800" b="1" dirty="0"/>
                        <a:t>Po přijetí upravených rozpočtů</a:t>
                      </a:r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Vystavení Rozhodnutí </a:t>
                      </a:r>
                    </a:p>
                    <a:p>
                      <a:r>
                        <a:rPr lang="cs-CZ" sz="1800" dirty="0"/>
                        <a:t>Vyplacení</a:t>
                      </a:r>
                      <a:r>
                        <a:rPr lang="cs-CZ" sz="1800" baseline="0" dirty="0"/>
                        <a:t> dotace</a:t>
                      </a:r>
                      <a:endParaRPr lang="cs-CZ" sz="1800" dirty="0"/>
                    </a:p>
                  </a:txBody>
                  <a:tcPr marL="91430" marR="91430" marT="45711" marB="4571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9764">
                <a:tc>
                  <a:txBody>
                    <a:bodyPr/>
                    <a:lstStyle/>
                    <a:p>
                      <a:r>
                        <a:rPr lang="cs-CZ" sz="1800" b="1" dirty="0"/>
                        <a:t>Do 30. 6.</a:t>
                      </a:r>
                      <a:r>
                        <a:rPr lang="cs-CZ" sz="1800" b="1" baseline="0" dirty="0"/>
                        <a:t> případně  14. 7.</a:t>
                      </a:r>
                      <a:endParaRPr lang="cs-CZ" sz="1800" b="1" dirty="0"/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Doložení výroční zprávy za předchozí rok v případě dotace nad 1 mil. Kč také zprávu auditora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8830">
                <a:tc>
                  <a:txBody>
                    <a:bodyPr/>
                    <a:lstStyle/>
                    <a:p>
                      <a:r>
                        <a:rPr lang="cs-CZ" sz="1800" b="1" dirty="0"/>
                        <a:t>Průběžně do 14 dnů</a:t>
                      </a:r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Aktualizace identifikačních</a:t>
                      </a:r>
                      <a:r>
                        <a:rPr lang="cs-CZ" sz="1800" baseline="0" dirty="0"/>
                        <a:t> údajů</a:t>
                      </a:r>
                      <a:r>
                        <a:rPr lang="cs-CZ" sz="1800" dirty="0"/>
                        <a:t> a informování o kofinancování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 Box 7">
            <a:extLst>
              <a:ext uri="{FF2B5EF4-FFF2-40B4-BE49-F238E27FC236}">
                <a16:creationId xmlns:a16="http://schemas.microsoft.com/office/drawing/2014/main" id="{4C58BAF6-C2FE-4FBA-A7BD-B4292E2BF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6223362"/>
            <a:ext cx="5358090" cy="360000"/>
          </a:xfrm>
          <a:custGeom>
            <a:avLst/>
            <a:gdLst>
              <a:gd name="connsiteX0" fmla="*/ 0 w 5328593"/>
              <a:gd name="connsiteY0" fmla="*/ 0 h 846386"/>
              <a:gd name="connsiteX1" fmla="*/ 5328593 w 5328593"/>
              <a:gd name="connsiteY1" fmla="*/ 0 h 846386"/>
              <a:gd name="connsiteX2" fmla="*/ 5328593 w 5328593"/>
              <a:gd name="connsiteY2" fmla="*/ 846386 h 846386"/>
              <a:gd name="connsiteX3" fmla="*/ 0 w 5328593"/>
              <a:gd name="connsiteY3" fmla="*/ 846386 h 846386"/>
              <a:gd name="connsiteX4" fmla="*/ 0 w 5328593"/>
              <a:gd name="connsiteY4" fmla="*/ 0 h 846386"/>
              <a:gd name="connsiteX0" fmla="*/ 0 w 5358090"/>
              <a:gd name="connsiteY0" fmla="*/ 0 h 866051"/>
              <a:gd name="connsiteX1" fmla="*/ 5328593 w 5358090"/>
              <a:gd name="connsiteY1" fmla="*/ 0 h 866051"/>
              <a:gd name="connsiteX2" fmla="*/ 5358090 w 5358090"/>
              <a:gd name="connsiteY2" fmla="*/ 866051 h 866051"/>
              <a:gd name="connsiteX3" fmla="*/ 0 w 5358090"/>
              <a:gd name="connsiteY3" fmla="*/ 846386 h 866051"/>
              <a:gd name="connsiteX4" fmla="*/ 0 w 5358090"/>
              <a:gd name="connsiteY4" fmla="*/ 0 h 86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58090" h="866051">
                <a:moveTo>
                  <a:pt x="0" y="0"/>
                </a:moveTo>
                <a:lnTo>
                  <a:pt x="5328593" y="0"/>
                </a:lnTo>
                <a:lnTo>
                  <a:pt x="5358090" y="866051"/>
                </a:lnTo>
                <a:lnTo>
                  <a:pt x="0" y="84638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Odbor sociálních služeb a sociální práce(22), MPSV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83802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Tx/>
              <a:buNone/>
            </a:pPr>
            <a:endParaRPr lang="cs-CZ" altLang="cs-CZ" sz="4000" dirty="0">
              <a:latin typeface="Arial" charset="0"/>
              <a:cs typeface="Arial" charset="0"/>
            </a:endParaRPr>
          </a:p>
          <a:p>
            <a:pPr marL="0" indent="0" algn="ctr" eaLnBrk="1" hangingPunct="1">
              <a:buFontTx/>
              <a:buNone/>
            </a:pPr>
            <a:r>
              <a:rPr lang="cs-CZ" altLang="cs-CZ" sz="4000" b="1" dirty="0">
                <a:cs typeface="Arial" charset="0"/>
              </a:rPr>
              <a:t>Zpracovala:</a:t>
            </a:r>
          </a:p>
          <a:p>
            <a:pPr marL="0" indent="0" algn="ctr" eaLnBrk="1" hangingPunct="1">
              <a:buFontTx/>
              <a:buNone/>
            </a:pPr>
            <a:endParaRPr lang="cs-CZ" altLang="cs-CZ" sz="4000" b="1" dirty="0">
              <a:cs typeface="Arial" charset="0"/>
            </a:endParaRPr>
          </a:p>
          <a:p>
            <a:pPr marL="0" indent="0" algn="ctr">
              <a:buNone/>
            </a:pPr>
            <a:r>
              <a:rPr lang="cs-CZ" altLang="cs-CZ" sz="2000" u="sng" dirty="0">
                <a:cs typeface="Arial" charset="0"/>
                <a:hlinkClick r:id="rId3"/>
              </a:rPr>
              <a:t>miluse.sykorova</a:t>
            </a:r>
            <a:r>
              <a:rPr lang="cs-CZ" sz="2000" dirty="0">
                <a:hlinkClick r:id="rId3"/>
              </a:rPr>
              <a:t>@mpsv.cz</a:t>
            </a:r>
            <a:r>
              <a:rPr lang="cs-CZ" sz="2000" dirty="0"/>
              <a:t> </a:t>
            </a:r>
            <a:endParaRPr lang="cs-CZ" altLang="cs-CZ" sz="2000" u="sng" dirty="0">
              <a:cs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cs-CZ" altLang="cs-CZ" sz="2000" u="sng" dirty="0">
                <a:cs typeface="Arial" charset="0"/>
                <a:hlinkClick r:id="rId4"/>
              </a:rPr>
              <a:t>vua@mpsv.cz</a:t>
            </a:r>
            <a:r>
              <a:rPr lang="cs-CZ" altLang="cs-CZ" sz="2000" u="sng" dirty="0">
                <a:cs typeface="Arial" charset="0"/>
              </a:rPr>
              <a:t> </a:t>
            </a:r>
          </a:p>
        </p:txBody>
      </p:sp>
      <p:pic>
        <p:nvPicPr>
          <p:cNvPr id="27651" name="Picture 5" descr="C:\BARA\MPSV-manualall\pptsablona\pruh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>
            <a:extLst>
              <a:ext uri="{FF2B5EF4-FFF2-40B4-BE49-F238E27FC236}">
                <a16:creationId xmlns:a16="http://schemas.microsoft.com/office/drawing/2014/main" id="{E3DDCAAC-BBD6-4912-B14D-82451F437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6223362"/>
            <a:ext cx="5358090" cy="360000"/>
          </a:xfrm>
          <a:custGeom>
            <a:avLst/>
            <a:gdLst>
              <a:gd name="connsiteX0" fmla="*/ 0 w 5328593"/>
              <a:gd name="connsiteY0" fmla="*/ 0 h 846386"/>
              <a:gd name="connsiteX1" fmla="*/ 5328593 w 5328593"/>
              <a:gd name="connsiteY1" fmla="*/ 0 h 846386"/>
              <a:gd name="connsiteX2" fmla="*/ 5328593 w 5328593"/>
              <a:gd name="connsiteY2" fmla="*/ 846386 h 846386"/>
              <a:gd name="connsiteX3" fmla="*/ 0 w 5328593"/>
              <a:gd name="connsiteY3" fmla="*/ 846386 h 846386"/>
              <a:gd name="connsiteX4" fmla="*/ 0 w 5328593"/>
              <a:gd name="connsiteY4" fmla="*/ 0 h 846386"/>
              <a:gd name="connsiteX0" fmla="*/ 0 w 5358090"/>
              <a:gd name="connsiteY0" fmla="*/ 0 h 866051"/>
              <a:gd name="connsiteX1" fmla="*/ 5328593 w 5358090"/>
              <a:gd name="connsiteY1" fmla="*/ 0 h 866051"/>
              <a:gd name="connsiteX2" fmla="*/ 5358090 w 5358090"/>
              <a:gd name="connsiteY2" fmla="*/ 866051 h 866051"/>
              <a:gd name="connsiteX3" fmla="*/ 0 w 5358090"/>
              <a:gd name="connsiteY3" fmla="*/ 846386 h 866051"/>
              <a:gd name="connsiteX4" fmla="*/ 0 w 5358090"/>
              <a:gd name="connsiteY4" fmla="*/ 0 h 86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58090" h="866051">
                <a:moveTo>
                  <a:pt x="0" y="0"/>
                </a:moveTo>
                <a:lnTo>
                  <a:pt x="5328593" y="0"/>
                </a:lnTo>
                <a:lnTo>
                  <a:pt x="5358090" y="866051"/>
                </a:lnTo>
                <a:lnTo>
                  <a:pt x="0" y="84638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Odbor sociálních služeb a sociální práce(22), MPSV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7626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1219200" y="6321425"/>
            <a:ext cx="7467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72" name="Nadpis 1"/>
          <p:cNvSpPr>
            <a:spLocks noGrp="1"/>
          </p:cNvSpPr>
          <p:nvPr>
            <p:ph type="title"/>
          </p:nvPr>
        </p:nvSpPr>
        <p:spPr>
          <a:xfrm>
            <a:off x="827088" y="260350"/>
            <a:ext cx="7921625" cy="648371"/>
          </a:xfrm>
        </p:spPr>
        <p:txBody>
          <a:bodyPr/>
          <a:lstStyle/>
          <a:p>
            <a:pPr eaLnBrk="1" hangingPunct="1"/>
            <a:r>
              <a:rPr lang="cs-CZ" altLang="cs-CZ" sz="2400" b="1" dirty="0">
                <a:latin typeface="Arial" charset="0"/>
                <a:cs typeface="Arial" charset="0"/>
              </a:rPr>
              <a:t>Příklady podporovaných témat</a:t>
            </a:r>
            <a:endParaRPr lang="cs-CZ" altLang="cs-CZ" sz="2400" dirty="0">
              <a:latin typeface="Arial" charset="0"/>
              <a:cs typeface="Arial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827088" y="908721"/>
            <a:ext cx="7957380" cy="5152928"/>
          </a:xfrm>
        </p:spPr>
        <p:txBody>
          <a:bodyPr rtlCol="0">
            <a:noAutofit/>
          </a:bodyPr>
          <a:lstStyle/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Dobrovolnictví seniorů.</a:t>
            </a: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Dobrovolnictví s cílovou skupinou seniorů.</a:t>
            </a: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Zdravý životní styl a prevence sociálně-zdravotních komplikací.</a:t>
            </a: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Zvyšování informační , digitální a finanční gramotnosti.</a:t>
            </a: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Podpora duševního zdraví seniorů.</a:t>
            </a: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Mezinárodní spolupráce seniorských a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proseniorských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organizací.</a:t>
            </a: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Přenos dobré praxe ze zahraničí. </a:t>
            </a: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Boj proti diskriminaci, věkovým stereotypům, hoaxům a falešným zprávám.</a:t>
            </a: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Zvyšování informační gramotnosti.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Zlepšování obrazu stáří a stárnutí ve společnosti 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Poradenství v oblasti lidských práv seniorů.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Poradenství v oblasti trhu práce.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Podpora seniorů v oblasti sociální agend bydlení, sociální práce, dávek aj.. 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Neformální péče a její poskytování.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Spotřebitelská práva a zvyšování odolnosti proti nekalým obchodním praktikám..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190600" y="6152147"/>
            <a:ext cx="7467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                         Odbor sociálních služeb a sociální práce(22), MPSV ČR</a:t>
            </a:r>
          </a:p>
        </p:txBody>
      </p:sp>
    </p:spTree>
    <p:extLst>
      <p:ext uri="{BB962C8B-B14F-4D97-AF65-F5344CB8AC3E}">
        <p14:creationId xmlns:p14="http://schemas.microsoft.com/office/powerpoint/2010/main" val="3672404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C9099-CE0E-4AC8-AB59-344882471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Program na podporu kapacit střešních seniorských a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proseniorských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organizací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82010D-5363-4C45-AC78-CC931B1A2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rámci tohoto podprogramu je poskytována dotace k financování nákladů střešních organizací, které prokazatelně souvisení s podporou svých poboček nebo členských organizací. Podpora je zaměřena na tyto aktivity: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Pravidelná komunikace se členy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Semináře a vzdělávací akce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Kulaté stoly členů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Podpora činnosti a metodické vedení regionálních poboček a nebo členských NNO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5FAC161B-C484-4943-85C8-4E5C0C0DD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00" y="6152147"/>
            <a:ext cx="7467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                         Odbor sociálních služeb a sociální práce(22), MPSV ČR</a:t>
            </a:r>
          </a:p>
        </p:txBody>
      </p:sp>
      <p:pic>
        <p:nvPicPr>
          <p:cNvPr id="5" name="Picture 5" descr="C:\BARA\MPSV-manualall\pptsablona\pruh.jpg">
            <a:extLst>
              <a:ext uri="{FF2B5EF4-FFF2-40B4-BE49-F238E27FC236}">
                <a16:creationId xmlns:a16="http://schemas.microsoft.com/office/drawing/2014/main" id="{6CB1243A-1F35-4FCA-A418-02614BD4C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100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A06164-8127-4349-8D59-D8604751C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Podmínky pro poskytnutí dotace střešním NNO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788807-20FF-432C-A80D-4848494F3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Posláním a účelem je hájení a prosazování zájmů svých členů a vzdělávací, informační a poradenské aktivity pro své členy.</a:t>
            </a:r>
          </a:p>
          <a:p>
            <a:pPr marL="0" indent="0">
              <a:buNone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Jejich stanovy zakotvují demokratické mechanizmy instalování orgánů spolku.</a:t>
            </a:r>
          </a:p>
          <a:p>
            <a:pPr marL="0" indent="0">
              <a:buNone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Jejich členská základna je tvořena alespoň z 51% </a:t>
            </a:r>
            <a:r>
              <a:rPr lang="cs-CZ" sz="3600" dirty="0" err="1">
                <a:latin typeface="Arial" panose="020B0604020202020204" pitchFamily="34" charset="0"/>
                <a:cs typeface="Arial" panose="020B0604020202020204" pitchFamily="34" charset="0"/>
              </a:rPr>
              <a:t>proseniorskými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 nebo seniorskými právnickými osobami neziskového charakteru, které vykonávají činnosti v obecně prospěšném zájmu.</a:t>
            </a:r>
          </a:p>
          <a:p>
            <a:pPr marL="0" indent="0">
              <a:buNone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Vedou seznam svých členů.</a:t>
            </a:r>
          </a:p>
          <a:p>
            <a:pPr marL="0" indent="0">
              <a:buNone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Jejich členové platí členské poplatky a jsou nejméně z pěti krajů republiky.</a:t>
            </a:r>
          </a:p>
          <a:p>
            <a:pPr marL="0" indent="0">
              <a:buNone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Mají zřízenou kontrolní komisi (podmínkou je doložení funkčnosti komise – např. zápisem z jednání).</a:t>
            </a:r>
          </a:p>
          <a:p>
            <a:pPr marL="0" indent="0">
              <a:buNone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Mají alespoň jednoho zaměstnance v pracovněprávním vztahu, který činnost střešní NNO organizuje a řídí nejméně 6 měsíců ke dni podání žádosti.</a:t>
            </a:r>
          </a:p>
          <a:p>
            <a:pPr marL="0" indent="0">
              <a:buNone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Byly zřízeny alespoň 1 rok před podáním žádosti.</a:t>
            </a:r>
          </a:p>
          <a:p>
            <a:endParaRPr lang="cs-CZ" dirty="0"/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43C22E84-7E33-4842-AAB7-D5A4A870E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00" y="6152147"/>
            <a:ext cx="7467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                         Odbor sociálních služeb a sociální práce(22), MPSV ČR</a:t>
            </a:r>
          </a:p>
        </p:txBody>
      </p:sp>
      <p:pic>
        <p:nvPicPr>
          <p:cNvPr id="5" name="Picture 5" descr="C:\BARA\MPSV-manualall\pptsablona\pruh.jpg">
            <a:extLst>
              <a:ext uri="{FF2B5EF4-FFF2-40B4-BE49-F238E27FC236}">
                <a16:creationId xmlns:a16="http://schemas.microsoft.com/office/drawing/2014/main" id="{759693D9-5AE2-46A8-91E6-1243B040C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8434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850106"/>
          </a:xfrm>
        </p:spPr>
        <p:txBody>
          <a:bodyPr>
            <a:noAutofit/>
          </a:bodyPr>
          <a:lstStyle/>
          <a:p>
            <a:r>
              <a:rPr lang="cs-CZ" altLang="cs-CZ" sz="2800" b="1" dirty="0">
                <a:latin typeface="Arial" charset="0"/>
                <a:cs typeface="Arial" charset="0"/>
              </a:rPr>
              <a:t>Nepodporované aktivity a nejčastější chyby při podání projektu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827088" y="1268760"/>
            <a:ext cx="7859712" cy="4320480"/>
          </a:xfrm>
        </p:spPr>
        <p:txBody>
          <a:bodyPr rtlCol="0">
            <a:normAutofit lnSpcReduction="10000"/>
          </a:bodyPr>
          <a:lstStyle/>
          <a:p>
            <a:pPr marL="0" indent="0">
              <a:buNone/>
              <a:defRPr/>
            </a:pPr>
            <a:endParaRPr lang="cs-CZ" sz="5000" dirty="0"/>
          </a:p>
          <a:p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Podporovány nebudou aktivity typu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lobbing a různé slavností akce (sjezdy) velkých střešních organizací.</a:t>
            </a:r>
          </a:p>
          <a:p>
            <a:pPr algn="just">
              <a:defRPr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Nebudou podporovány služby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 seniory obsahově shodné se službami dle zákona č. 108/2006 Sb., o sociálních službách.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 dotační žádosti je třeba jednoznačně vymezit odlišení aktivit projektu vůči aktivitám sociálních služeb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Nejčastější chyby v projektu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nedostatečně popsané aktivity, položky v rozpočtu a  charakteristika projektu, špatně definované cíle, finančně nadhodnocený projekt, chybně popsané personální zajištění(smlouvy DPP, kvalifikace, pracovní náplň aj..), obecně popsaná úspěšnost projektu, nedostatečně popsaná spolupráce s dalšími organizacemi</a:t>
            </a:r>
          </a:p>
          <a:p>
            <a:pPr algn="just">
              <a:defRPr/>
            </a:pP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cs-CZ" sz="5000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50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6400" dirty="0"/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pic>
        <p:nvPicPr>
          <p:cNvPr id="512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219200" y="6060142"/>
            <a:ext cx="7467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                 Odbor sociálních služeb a sociální práce(22), MPSV ČR</a:t>
            </a: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0179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Oprávněné subjekty a podmínky oprávněnosti žadatele o dotaci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47500" lnSpcReduction="20000"/>
          </a:bodyPr>
          <a:lstStyle/>
          <a:p>
            <a:pPr algn="just"/>
            <a:endParaRPr lang="cs-CZ" sz="3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3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Oprávněné subjekty jsou NNO 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obecně prospěšné společnosti, registrované církve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 ,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 spolky, ústavy, nadace.</a:t>
            </a:r>
          </a:p>
          <a:p>
            <a:pPr algn="just"/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Žádost o dotaci je podávána prostřednictvím aplikace Ok služby senior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 – přístup: (</a:t>
            </a:r>
            <a:r>
              <a:rPr lang="cs-CZ" sz="36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http://portal.mpsv.cz/soc/</a:t>
            </a:r>
            <a:r>
              <a:rPr lang="cs-CZ" sz="36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org</a:t>
            </a:r>
            <a:r>
              <a:rPr lang="cs-CZ" sz="36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cs-CZ" sz="36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apl_pristup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algn="just"/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-Pravidelné 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odstávky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 OK systému (servisní hodiny) jsou vždy v 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úterý a ve čtvrtek 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od 17:00 do 24:00 hod. </a:t>
            </a:r>
            <a:b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Pozor při podávání žádosti</a:t>
            </a:r>
          </a:p>
          <a:p>
            <a:pPr algn="just"/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 případě technických problémů s aplikací OK služby – rodina lze kontaktovat zaměstnance OK systému na </a:t>
            </a:r>
            <a:b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e-mailové adrese: </a:t>
            </a:r>
            <a:r>
              <a:rPr lang="cs-CZ" sz="36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hotline.oknouze@oksystem.cz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nebo na tel.: +420 236 072 280 každý pracovní den od 8:00 do 16:00 hod.</a:t>
            </a:r>
          </a:p>
          <a:p>
            <a:pPr algn="just"/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Podmínky oprávněnosti 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-  musí splňovat výše uvedenou formu, registrace u MV nejméně rok před uzávěrkou přijímání žádostí a prokazatelně pracovat v oblasti </a:t>
            </a:r>
            <a:r>
              <a:rPr lang="cs-CZ" sz="3600" dirty="0" err="1">
                <a:latin typeface="Arial" panose="020B0604020202020204" pitchFamily="34" charset="0"/>
                <a:cs typeface="Arial" panose="020B0604020202020204" pitchFamily="34" charset="0"/>
              </a:rPr>
              <a:t>proseniorských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 služeb, sídlo v ČR,  žadatel musí být přímo zodpovědný za přípravu a řízení projektu, nesmí být prostředníkem, nesmí být v likvidaci, úpadku, dlužit finanční hotovost ČSSZ, finančnímu úřadu o této skutečností musí při podání žádosti podat čestné prohlášení, musí dodržovat profesní etiku, působit alespoň v 5 krajích a prokázat schopnost zvládat realizaci projektu. </a:t>
            </a:r>
          </a:p>
          <a:p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7">
            <a:extLst>
              <a:ext uri="{FF2B5EF4-FFF2-40B4-BE49-F238E27FC236}">
                <a16:creationId xmlns:a16="http://schemas.microsoft.com/office/drawing/2014/main" id="{10123DA8-A077-4F59-8FA2-622DAEEA8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60142"/>
            <a:ext cx="7467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                 Odbor sociálních služeb a sociální práce(22), MPSV ČR</a:t>
            </a: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8250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Dotační titul Senior – žádost o dotaci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cs-CZ" sz="2200" b="1" dirty="0">
              <a:solidFill>
                <a:srgbClr val="FF0000"/>
              </a:solidFill>
            </a:endParaRPr>
          </a:p>
          <a:p>
            <a:pPr algn="just"/>
            <a:r>
              <a:rPr lang="cs-CZ" sz="2200" b="1" dirty="0"/>
              <a:t>Do dotačního programu MPSV na podporu seniorů pro rok 2021 </a:t>
            </a:r>
            <a:br>
              <a:rPr lang="cs-CZ" sz="2200" b="1" dirty="0"/>
            </a:br>
            <a:r>
              <a:rPr lang="cs-CZ" sz="2200" b="1" dirty="0"/>
              <a:t>se zařazují žádosti </a:t>
            </a:r>
            <a:r>
              <a:rPr lang="cs-CZ" sz="2200" dirty="0"/>
              <a:t>podané nejpozději </a:t>
            </a:r>
            <a:r>
              <a:rPr lang="cs-CZ" sz="2200" b="1" dirty="0"/>
              <a:t>do tří týdnů </a:t>
            </a:r>
            <a:r>
              <a:rPr lang="cs-CZ" sz="2200" dirty="0"/>
              <a:t>od vyhlášení dotačního řízení. Po tomto datu bude přístup do systému pro vkládání dalších žádostí uzavřen. Odbor sociálních služeb a sociální práce si vyhrazuje právo uvedený termín v případě nutnosti prodloužit. </a:t>
            </a:r>
            <a:endParaRPr lang="cs-CZ" sz="2200" b="1" dirty="0">
              <a:solidFill>
                <a:srgbClr val="00B050"/>
              </a:solidFill>
            </a:endParaRPr>
          </a:p>
          <a:p>
            <a:pPr algn="just"/>
            <a:r>
              <a:rPr lang="cs-CZ" sz="2200" b="1" dirty="0"/>
              <a:t>Jeden žadatel si může podat jednu žádost o přidělení dotace na nejvýše dva projekty. V případě, že je žadatel o dotaci zastřešující organizací a žádá si o přidělení dotace v pro programu podpory střešních organizací, může současně podat jednu žádost na jeden projekt i v rámci programu VÚA.</a:t>
            </a:r>
            <a:r>
              <a:rPr lang="cs-CZ" sz="2200" dirty="0"/>
              <a:t> </a:t>
            </a:r>
          </a:p>
          <a:p>
            <a:r>
              <a:rPr lang="cs-CZ" sz="2200" dirty="0"/>
              <a:t>Žadatel musí v žádosti o dotaci zřetelně vypsat pouze aktivity na které žádá dotaci od MPSV. </a:t>
            </a:r>
          </a:p>
          <a:p>
            <a:endParaRPr lang="cs-CZ" sz="2000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7">
            <a:extLst>
              <a:ext uri="{FF2B5EF4-FFF2-40B4-BE49-F238E27FC236}">
                <a16:creationId xmlns:a16="http://schemas.microsoft.com/office/drawing/2014/main" id="{90B29EA3-4251-47C0-BADA-6D1609DA3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73551"/>
            <a:ext cx="7467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                 Odbor sociálních služeb a sociální práce(22), MPSV ČR</a:t>
            </a: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47960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47FC313192FC34DA0BCE8115FCBAA8E" ma:contentTypeVersion="2" ma:contentTypeDescription="Vytvoří nový dokument" ma:contentTypeScope="" ma:versionID="2f314f6e1897d29ccd8c85142793c7ff">
  <xsd:schema xmlns:xsd="http://www.w3.org/2001/XMLSchema" xmlns:xs="http://www.w3.org/2001/XMLSchema" xmlns:p="http://schemas.microsoft.com/office/2006/metadata/properties" xmlns:ns3="f09a657f-cdd9-4f31-9d01-e0257c49c6e0" targetNamespace="http://schemas.microsoft.com/office/2006/metadata/properties" ma:root="true" ma:fieldsID="9d7a6486a60ada0b011545cb666b893d" ns3:_="">
    <xsd:import namespace="f09a657f-cdd9-4f31-9d01-e0257c49c6e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9a657f-cdd9-4f31-9d01-e0257c49c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AB04CD-EDCD-42AF-8703-7BCF3D9489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9a657f-cdd9-4f31-9d01-e0257c49c6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2A64ED-B4B6-432B-93DF-CE931E89FB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978221-28B8-4488-B990-6A5E55B3716C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f09a657f-cdd9-4f31-9d01-e0257c49c6e0"/>
    <ds:schemaRef ds:uri="http://purl.org/dc/dcmitype/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2417</Words>
  <Application>Microsoft Office PowerPoint</Application>
  <PresentationFormat>Předvádění na obrazovce (4:3)</PresentationFormat>
  <Paragraphs>418</Paragraphs>
  <Slides>32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Times New Roman</vt:lpstr>
      <vt:lpstr>Motiv systému Office</vt:lpstr>
      <vt:lpstr>Prezentace aplikace PowerPoint</vt:lpstr>
      <vt:lpstr>Cíl a účel</vt:lpstr>
      <vt:lpstr>I. Program na podporu veřejně účelných aktivit seniorských a proseniorských organizací– příklady podporovaných aktivit</vt:lpstr>
      <vt:lpstr>Příklady podporovaných témat</vt:lpstr>
      <vt:lpstr>II. Program na podporu kapacit střešních seniorských a proseniorských organizací</vt:lpstr>
      <vt:lpstr>Podmínky pro poskytnutí dotace střešním NNO</vt:lpstr>
      <vt:lpstr>Nepodporované aktivity a nejčastější chyby při podání projektu</vt:lpstr>
      <vt:lpstr>Oprávněné subjekty a podmínky oprávněnosti žadatele o dotaci</vt:lpstr>
      <vt:lpstr>Dotační titul Senior – žádost o dotaci</vt:lpstr>
      <vt:lpstr>Dotační titul Senior – žádost o dotaci – povinné přílohy</vt:lpstr>
      <vt:lpstr>Dotační titul Senior – žádost o dotaci nová povinná příloha</vt:lpstr>
      <vt:lpstr>Dotační titul Senior – žádost o dotaci – hodnotící kritéria</vt:lpstr>
      <vt:lpstr>Dotační titul Senior – žádost o dotaci popis projektu a zadání do Ok systému- bodové hodnocení</vt:lpstr>
      <vt:lpstr>Dotační titul Senior – žádost o dotaci popis projektu a zadání do Ok systému- bodové hodnocení</vt:lpstr>
      <vt:lpstr>Spolufinancování z krajských a obecních úřadů</vt:lpstr>
      <vt:lpstr>Smlouva o spolupráci</vt:lpstr>
      <vt:lpstr>Rozpočet a aktuální změny pro rok 2021 </vt:lpstr>
      <vt:lpstr>Rozpočet</vt:lpstr>
      <vt:lpstr> Rozpočet</vt:lpstr>
      <vt:lpstr>Rozpočet</vt:lpstr>
      <vt:lpstr>   Rozpočet</vt:lpstr>
      <vt:lpstr>Rozpočet</vt:lpstr>
      <vt:lpstr>Rozpočet</vt:lpstr>
      <vt:lpstr>Rozpočet</vt:lpstr>
      <vt:lpstr>Rozpočet</vt:lpstr>
      <vt:lpstr>Rozpočet</vt:lpstr>
      <vt:lpstr>Proces tvorby dotačního řízení  </vt:lpstr>
      <vt:lpstr>Hodnotící proces</vt:lpstr>
      <vt:lpstr>Povinnosti příjemců</vt:lpstr>
      <vt:lpstr>Důležité kontakty: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Sýkorová Miluše Mgr. (MPSV)</dc:creator>
  <cp:lastModifiedBy>Sýkorová Miluše Mgr. (MPSV)</cp:lastModifiedBy>
  <cp:revision>19</cp:revision>
  <dcterms:created xsi:type="dcterms:W3CDTF">2020-10-11T11:30:58Z</dcterms:created>
  <dcterms:modified xsi:type="dcterms:W3CDTF">2020-10-14T16:52:33Z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0x010100C47FC313192FC34DA0BCE8115FCBAA8E</vt:lpwstr>
  </property>
</Properties>
</file>