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ppt/comments/comment8.xml" ContentType="application/vnd.openxmlformats-officedocument.presentationml.comments+xml"/>
  <Override PartName="/ppt/comments/comment9.xml" ContentType="application/vnd.openxmlformats-officedocument.presentationml.comments+xml"/>
  <Override PartName="/ppt/comments/comment10.xml" ContentType="application/vnd.openxmlformats-officedocument.presentationml.comments+xml"/>
  <Override PartName="/ppt/comments/comment11.xml" ContentType="application/vnd.openxmlformats-officedocument.presentationml.comments+xml"/>
  <Override PartName="/ppt/comments/comment1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9" r:id="rId11"/>
    <p:sldId id="268" r:id="rId12"/>
    <p:sldId id="267" r:id="rId13"/>
    <p:sldId id="270" r:id="rId14"/>
    <p:sldId id="266" r:id="rId15"/>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rgová Míla, Bc." initials="VMB" lastIdx="22" clrIdx="0">
    <p:extLst>
      <p:ext uri="{19B8F6BF-5375-455C-9EA6-DF929625EA0E}">
        <p15:presenceInfo xmlns:p15="http://schemas.microsoft.com/office/powerpoint/2012/main" userId="S-1-5-21-1592280175-124344649-1851928258-103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5" d="100"/>
          <a:sy n="115" d="100"/>
        </p:scale>
        <p:origin x="43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1-22T09:29:55.540" idx="1">
    <p:pos x="10" y="10"/>
    <p:text/>
    <p:extLst>
      <p:ext uri="{C676402C-5697-4E1C-873F-D02D1690AC5C}">
        <p15:threadingInfo xmlns:p15="http://schemas.microsoft.com/office/powerpoint/2012/main" timeZoneBias="-6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19-01-22T17:03:02.735" idx="16">
    <p:pos x="3030" y="889"/>
    <p:text>Kazuistika – klient LP
Matka samoživitelka, střídá partnery, pije, střídá bydlení (neplacení nájmu), není schopna v bytě udržet pořádek, své dva syny nezvládá, neumí hospodařit s penězi, problematické chování.   Pravidelné kontroly pracovnice OSPOD byly často ze stany klientky neumožňovány (neotevřela, nebyla doma…) se minuly účinkem, nasmlouvány sociálně aktivizační služby. Klientka postupovala stejně, na poslední chvíli se omluví, že není doma, nemocná, neotevře. Nakonec sdělila, že si nepřeje, aby k ní ze SAS kdokoliv docházel. 
Př.: V dubnu 2018 přišla paní LP s tím, že ji máme sehnat bydlení, OSPOD se pokusil najít klientce bydlení, ale klientka LP bydlení v Semilech odmítla s tím, že nebude bydlet ve stejném vchodě, jako jiná klientka. Paní LP byla velmi rozhořčena a neustále sdělovala nepodstatné informace – o minulosti, o „jiné klientce“.  Její komunikaci provázelo několik fází – pláč, stagnace a útok – agresivita. Neustále uhýbala z daného tématu. Nakonec uraženě odešla. Stěžovala si, že jsme ji nutili, odpovědět na otázky, že když  v Jilemnici nemáme žádné volné byty a nabídka je mizivá, proč nevzala byt, který byl volný. Zjistili jsme, že důvodem změny bydlení jsou nezaplacené nájmy, musí se do května vystěhovat. Časté stěhování klientky a velmi složité jednání – kdy je klientka často vulgární a agresivní na bývalé majitele, v bytě nemá pořádek, následně nemají ostatní majitelé zájem, neboť si to mezi s sebou majitelé nemovitostí řeknou. 
Velmi nízká pravděpodobnost, že klientka byt sežene, sděleny další možnosti – Azylový dům pro matky s dětmi v České Lípě. 
 Řešeno v rámci celého odboru. S klientkou domluvena další spolupráce v rámci hospodaření s financemi. Klientce sděleno, že má každý měsíc příjem ve výši 23.124 Kč. S ohledem na nízké náklady není možné, aby měla dluhy na nájemném. V současnosti dluží na nájemném nájemci 3x 5.585,- = 16.755,-Kč. Klientce vysvětleno, že musí se svou bývalou pronajímatelkou mluvit. Domluvit si s ní na splátkovém kalendáři. Musí za svoje selhání nést zodpovědnost.  V součinnosti s OSV dohodnuty 4 splátky. Pokud paní PL nezaplatí tyto určené splátky, bude následovat exekuční příkaz.
Zajištěno nové bydlení - Klientka souhlasila s tím, že by se příspěvek a doplatek na bydlení rovnou posílal pronajímatelce.  Zdůrazněno, že bydlení je nejdůležitější. Musí být uhrazeno. 
Zatím klientka závazky plní, je schopna spolupracovat s jedinou pracovnicí OSPOD. Je otázkou, jak dlouho to vydrží. Nyní má děti svěřeny do dětského centra, neboť minulý týden porodila a není nikdo, kdo by se o děti postaral.</p:text>
    <p:extLst>
      <p:ext uri="{C676402C-5697-4E1C-873F-D02D1690AC5C}">
        <p15:threadingInfo xmlns:p15="http://schemas.microsoft.com/office/powerpoint/2012/main" timeZoneBias="-60"/>
      </p:ext>
    </p:extLst>
  </p:cm>
</p:cmLst>
</file>

<file path=ppt/comments/comment11.xml><?xml version="1.0" encoding="utf-8"?>
<p:cmLst xmlns:a="http://schemas.openxmlformats.org/drawingml/2006/main" xmlns:r="http://schemas.openxmlformats.org/officeDocument/2006/relationships" xmlns:p="http://schemas.openxmlformats.org/presentationml/2006/main">
  <p:cm authorId="1" dt="2019-01-22T09:30:23.916" idx="2">
    <p:pos x="10" y="10"/>
    <p:text>Kazuistika - Klient LB I
Klient původně bezdomovec, absolvent speciální školy, nepracoval, ve velké míře požíval alkohol. Po zdravotním kolapsu, kdy málem zemřel se rozhodl, že se pokusí „žít lépe“. Je těžký diabetik, předpisově již několik let udržuje léčebný režim, životosprávu. Město mu dalo šanci v podobě  bytu zvláštního určení – pracovně říkáme sociální bydlení. Byt si vybavil z věcí převážně darovaných. Klient dodržuje všechny podmínky s bydlením v tomto bytě spojené, dodržuje termíny, dalo by se říci, že je na něho spolehnutí. Pobírá příspěvek na živobytí, příspěvek na bydlení, doplatek na bydlení.  Tento klient požádal o MOP – na pořízení lednice, aby mohl uchovávat ampule inzulinu, který si aplikuje několikrát denně. Po velkých peripetiích a doporučeních z OSV dostal klient prostředky na zakoupení malé lednice, kam se vměstná příslušný počet balení inzulínu, nic víc. Lednice nemá ani malý mrazící box. V domácnosti klienta probíhají pravidelné kontroly z ÚP, zda lednici má, zda ji neprodal.</p:text>
    <p:extLst>
      <p:ext uri="{C676402C-5697-4E1C-873F-D02D1690AC5C}">
        <p15:threadingInfo xmlns:p15="http://schemas.microsoft.com/office/powerpoint/2012/main" timeZoneBias="-60"/>
      </p:ext>
    </p:extLst>
  </p:cm>
  <p:cm authorId="1" dt="2019-01-22T09:31:37.268" idx="3">
    <p:pos x="146" y="146"/>
    <p:text>Kazuistika - Klient LB II
Tento klient žádal o dva roky později o prostředky na nákup pračky – automatická pračka v akci za 4999 Kč. Nejprve mu bylo řečeno, ať ji ani nepodává, že stejně nemá nárok. Když trval na podání svojí žádosti, bylo mu to umožněno. Dozvěděl se, že jednotlivcům se pračky nekupují, že v žádosti uvádí, že bydlí v sociálním bytě, že žádné sociální byty právně neexistují, takže lže. Zároveň mu bylo vysvětleno, že stejně nemá co na práci, že si může vyprat na valše á 250 Kč. Dostal k tomu prý i názornou ukázku, jak se na valše pere. Prodlužováním ze strany ÚP došlo k tomu, že akce skončila, nejlevnější automatickou pračku lze sehnat nyní za asi 6000 Kč. Po klientovi bylo požadováno lékařské vyjádření k jeho schopnosti prát ručně, vzhledem k revmatické artritidě pak lékařské vyjádření k funkčnosti jednotlivých prstů na rukou.  Po intervencích OSV  se ÚP rozhodli žádost nezamítnout, ale bylo vyhodnoceno, že pro potřeby klienta je dostačující pořízení minipračky Professor P1200 za 2500 Kč. Klient se odvolal.</p:text>
    <p:extLst>
      <p:ext uri="{C676402C-5697-4E1C-873F-D02D1690AC5C}">
        <p15:threadingInfo xmlns:p15="http://schemas.microsoft.com/office/powerpoint/2012/main" timeZoneBias="-60"/>
      </p:ext>
    </p:extLst>
  </p:cm>
  <p:cm authorId="1" dt="2019-01-22T09:32:21.321" idx="4">
    <p:pos x="282" y="282"/>
    <p:text>Kazuistika - KlientkaKG
Klientka 48 let, po onkologické léčbě, se synem 14 let. Bez zaměstnání, závislá na dávkách HN. Požádala o MOP na koupi pračky. Po dlouhých peripetiích jí byla přiznána částka cca 2000 Kč na nákup pračky na 2,8 kg prádla. Klientka se odmítla odvolat.</p:text>
    <p:extLst>
      <p:ext uri="{C676402C-5697-4E1C-873F-D02D1690AC5C}">
        <p15:threadingInfo xmlns:p15="http://schemas.microsoft.com/office/powerpoint/2012/main" timeZoneBias="-60"/>
      </p:ext>
    </p:extLst>
  </p:cm>
  <p:cm authorId="1" dt="2019-01-22T09:34:41.414" idx="5">
    <p:pos x="418" y="418"/>
    <p:text>Kazuistika - Klient MK
Klient propuštěn v pátek z VTOS, o víkendu navštívil svoje rodiče v Praze, kam se kvůli zdravotnímu stavu přestěhovali z Krkonoš. Ve VTOS pracoval, při výstupu měl u sebe cca 2500 Kč. V pondělí se přijel zaevidovat na ÚP – pobočka Jilemnice. Chtěl si požádat o příspěvek, což mu nebylo umožněno s tím, že měl při výstupu peněz dost. Nechal se odbýt, dorazil na OSV , kde požádal o pomoc s vyhledáním ubytování. V Jilemnici není možnost ubytování, v místě, kde má hlášen pobyt (u rodičů v Krkonoších – už tam nejsou) bydlet nelze, našel si tedy ubytovnu v Harrachově (měl by tam mít i práci) ale za 300 Kč na noc. Jelikož je nyní mrazivo a neměl kde být, přespal v Harrachově na benzince (domluvil se s obsluhou).  Pracovnice OSV ho odkázala zpět na ÚP, aby si požádal alespoň o příspěvek na živobytí. Pracovnice ÚP mu opět neumožnila si žádost podat, odkázala ho na ÚP pobočku Tanvald (spadá tam Harrachov). Soc. pracovnici OSV svůj postup odůvodnila takto: Z věznice ještě obdrží mzdu za oddělanou práci, beztak někde pracuje načerno, nelze provést sociální šetření v místě, kde se zdržuje – bydlí, i kdyby bydlel „pod mostem“ musí tam být provedeno sociální šetření. Když jí bylo řečeno, že si můžou ověřit dnes večer na benzince v Harrachově, že tam klient v mrazech pod -15 st. Přebývá a provést požadované šetření, sdělila, že to není ve večerních hodinách možné. 
Po intervenci vedoucí OSV pracovnice přislíbila, že s klientem sepíše žádost o příspěvek na živobytí na pobočce v Rokytnici nad Jizerou, kde má zítra úřední den.</p:text>
    <p:extLst>
      <p:ext uri="{C676402C-5697-4E1C-873F-D02D1690AC5C}">
        <p15:threadingInfo xmlns:p15="http://schemas.microsoft.com/office/powerpoint/2012/main" timeZoneBias="-60"/>
      </p:ext>
    </p:extLst>
  </p:cm>
  <p:cm authorId="1" dt="2019-01-22T17:09:17.503" idx="17">
    <p:pos x="554" y="554"/>
    <p:text>Kazuistika klient JŠ (OZP)
Po předchozí telefonické domluvě se dostavil klient. Sdělil, že ho na OSV dohnala zoufalá situace.  On i manželka jsou těžce nemocní, manželka je upoutána na lůžko, on trpí rakovinou (kosti?), chodí nakřivo, o holi, pravděpodobně má bolesti.  Díky podvodníkům přišli o byt (cca 10 let), policie nic nezjistila, do toho začali být oba těžce nemocní. Musejí bydlet v podnájmu – na bydlení padne celý důchod pana Šaclera.  Zmapování situace: Šacler – důchod, průkaz ZTP, příspěvek na mobilitu – není zažádáno o PnP nikdo ho na to neupozornil  Šaclerová – důchod, průkaz ZTP, příspěvek na mobilitu – není zažádáno o PnP – paní je ležící – nikdo ho na to neupozornil, myslel, že je to pro úplně bezmocné  
Nabídnuta možnost poskytnutí pomoci Oblastní Charitou Jilemnice – Potravinový či hygienický balíček – odmítnuto
Nabídnuta možnost požádat o byt v DPS – levnější nájemné – bezbariérový (paní nesleze ani schod, pán ji už nezvládne) – rozmyslí se, staví se v lednu)- musí se poradit s paní
Nabídnuta možnost PS při přepravě paní k lékaři, doporučeno objednání sanity přes praktického lékaře</p:text>
    <p:extLst>
      <p:ext uri="{C676402C-5697-4E1C-873F-D02D1690AC5C}">
        <p15:threadingInfo xmlns:p15="http://schemas.microsoft.com/office/powerpoint/2012/main" timeZoneBias="-60"/>
      </p:ext>
    </p:extLst>
  </p:cm>
  <p:cm authorId="1" dt="2019-01-23T09:50:58.514" idx="22">
    <p:pos x="690" y="690"/>
    <p:text>Kazuistika – klient VD
Matka se dvěma dětmi utekla od manžela násilníka ze Slovenska. Našla si okamžitě práci, děti nastoupily do školy. Bydlela v jedné místnosti u kamarádky a sháněla bydlení. Nějaké peníze měla našetřeny, na tříměsíční kauci to ale nestačilo. Chtěla požádat o MOP ve výši 8000 Kč. Proběhly obvyklé obstrukce např. ať žádost ani nepodává, pracuje, takže nic nedostane, žádost nemá všechny náležitosti, nemůže být podána atd. Úřad trval na tom, že musí uvést, kde se nyní zdržuje, aby tam mohlo být provedeno šetření, trval na jménu oné kamarádky. Klientka ji nechtěla prozradit, protože díky její vstřícnosti se odhodlala od tyrana odejít. Žádost byla zamítnuta, klientka se odmítla odvolat. Časem si nějaké peníze půjčila, nyní bydlí, pracuje.</p:text>
    <p:extLst>
      <p:ext uri="{C676402C-5697-4E1C-873F-D02D1690AC5C}">
        <p15:threadingInfo xmlns:p15="http://schemas.microsoft.com/office/powerpoint/2012/main" timeZoneBias="-60"/>
      </p:ext>
    </p:extLst>
  </p:cm>
</p:cmLst>
</file>

<file path=ppt/comments/comment12.xml><?xml version="1.0" encoding="utf-8"?>
<p:cmLst xmlns:a="http://schemas.openxmlformats.org/drawingml/2006/main" xmlns:r="http://schemas.openxmlformats.org/officeDocument/2006/relationships" xmlns:p="http://schemas.openxmlformats.org/presentationml/2006/main">
  <p:cm authorId="1" dt="2019-01-22T17:13:42.046" idx="18">
    <p:pos x="10" y="10"/>
    <p:text/>
    <p:extLst>
      <p:ext uri="{C676402C-5697-4E1C-873F-D02D1690AC5C}">
        <p15:threadingInfo xmlns:p15="http://schemas.microsoft.com/office/powerpoint/2012/main" timeZoneBias="-60"/>
      </p:ext>
    </p:extLst>
  </p:cm>
  <p:cm authorId="1" dt="2019-01-22T17:20:31.372" idx="19">
    <p:pos x="146" y="146"/>
    <p:text>Oblastní charita Jilemnice zajišťuje tyto služby: 
Potravinovou pomoc
Charitní šatník
Charitní sprchu
Charitní taxi
Pro OSV jsou tyto služby po dlouhém období, kdy pracovnice mnohdy vše zajišťovali svépomocí, z vlastních zdrojů i s pomocí členů vlastní rodiny, úžasná věc.
Náš bezdomovec, který odmítal veškeré snahy ho někde ubytovat nám jedno celé jaro, léto a podzim každý týden chodil se umýt, dostal čisté oblečení i jídlo. 
Pokud přijde klient z VTOS v oblečení, ve kterém ho např. v červenci zadrželi, máme řešení, oblékne se v charitním šatníku. Než mu vyřídí dávky na ÚP, může dostat potravinový balíček.</p:text>
    <p:extLst>
      <p:ext uri="{C676402C-5697-4E1C-873F-D02D1690AC5C}">
        <p15:threadingInfo xmlns:p15="http://schemas.microsoft.com/office/powerpoint/2012/main" timeZoneBias="-60"/>
      </p:ext>
    </p:extLst>
  </p:cm>
  <p:cm authorId="1" dt="2019-01-22T17:24:19.786" idx="20">
    <p:pos x="282" y="282"/>
    <p:text>V souvislosti s tímto tématem mne napadá čínské přísloví: Dáš-li člověku rybu, nasytíš ho na jeden den, naučíš-li ho lovit, nasytíš ho na celý život. 
To by vyžadovalo spolupráci všech zúčastněných na vysoké úrovni. To se asi nikdy nepovede, ale bylo by to fajn :o) 
Měli bychom si stanovit vlastní cíle, např.: naučit LOVIT alespoň vlastní děti.</p:text>
    <p:extLst>
      <p:ext uri="{C676402C-5697-4E1C-873F-D02D1690AC5C}">
        <p15:threadingInfo xmlns:p15="http://schemas.microsoft.com/office/powerpoint/2012/main" timeZoneBias="-60"/>
      </p:ext>
    </p:extLst>
  </p:cm>
  <p:cm authorId="1" dt="2019-01-23T08:41:26.437" idx="21">
    <p:pos x="418" y="418"/>
    <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9-01-22T13:57:20.004" idx="8">
    <p:pos x="10" y="10"/>
    <p:text>Služba osobní asistence byla v   ORP Jilemnice vykrývána z nedalekého Vrchlabí (10 km). Činnost ukončili z důvodu nedostatku klientů (3 klienti v obcích vzdálených 11, 16, 24 km z Vrchlabí) a zejména kvůli vysokým nákladům na dojezdovost. V okamžiku kdy jsme se dozvěděli, že služba osobní asistence v obvodu končí, jsme začali shánět alternativu. Jedinou možností v našem okolí bylo centrum služeb v Semilech. Dozvěděli jsme se ale, že mají zcela naplněné kapacity a počínaje lednem 2019 budou na území ORP se službou končit kvůli velikým nákladům na dojezdovost (např. ze Semil by to k našim klientům by to bylo 24, 26 a 30 km). 
V nejbližším okolí jedné z obcí - Levínská Olešnice – jsme objevili dvě služby, které osobní asistenci poskytují, ve Staré Pace (8 km) a v Nové Pace (6 km). Obě služby měly plnou kapacitu a další žadatele o službu v pořadníku. V případě volné kapacity by byli ochotni službu v sousedící obci (spadající do ORP Jilemnice ) poskytnout. Rodiny klientů i starosty obcí jsme o celé situaci informovali.</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9-01-22T10:39:49.253" idx="6">
    <p:pos x="2579" y="1722"/>
    <p:text>Kazuistika – Klient VS
Klientka (1947)se pohybuje jen velmi obtížně za pomoci francouzských holí. Žije sama v domku bez hygienického zařízení, topí v jedné místnosti kamínkách na pevná paliva. Nikoho do domku nechce vpustit. Klientka má velmi problematickou povahu, nemůže počítat, že by jí kdokoliv ze sousedů s něčím vypomohl. Odmítá se z domku stěhovat (k bydlení v DPS ji již několik let přemlouvá lékař, starosta…), „chce tam umřít“. Od listopadu byla umístěna na rehabilitačním oddělení nemocnice. Po celou dobu jsme na ni působili v tom smyslu, že nebude schopná nadále v domku být, aby si alespoň podala žádost do DPS. Odmítla, že to zvládne, že vlastně skoro nic  nepotřebuje, jenom: vymést občas kamínka, každý den vynést popel, nanosit uhlí a dřevo, občas nakoupit. Ve pondělí 14.1. 2019 zatelefonovala na OSV, abychom zařídili službu, obědy a nechali vyházet cestu k domku, aby se tam dostala sanita, že ji v úterý 15.1.2019 přivezou domů. Spojila jsem se se starostou, ten zajistil odklizení sněhu z příjezdové cesty k domku. Zajistila jsem jí dovážku oběda. Jedinou službu, kterou v této obci můžou lidé využívat je v obci v Královéhradeckém kraji a klientka se s nimi rozešla ve zlém. Podařilo se mi dohodnout službu, klientce jsem dlouze vysvětlovala, že v podstatě nemá jinou možnost. Nakonec souhlasila. Dále jsem klientce zajistila koupání 1 x za 14 dní ve středisku osobní hygieny v Jilemnici, kdy jí současně pečovatelky zajistí „velký nákup“. Jinou možnost v oblasti nemáme. V pondělí ráno jsem zjistila na služebním telefonu, že mi klientka v neděli v 12,00 telefonovala. Záhy se dostavil starosta z obce, že mu klientka volala, aby jí přišel vynést popel, kbelík a vyčistil jí kamínka. Sdělil, že to odmítl a přišel mi tuto skutečnost osobně sdělit. Telefonovala jsem klientce, byla docela vulgární, dva dny byla v zimě bez teplého jídla. Prý co je to za službu, když o víkendu nefunguje a trvala na službě Farní charity z nedaleké obce. Marně jsem se jí snažila vysvětlit, že se jedná o zdravotnickou službu, proto pracuje i o víkendech, rozhodně jí nebudou nosit uhlí.  Opět byla vulgární a položila mi telefon.
Službu osobní asistence v ORP od 1.1.2019 nemáme. Sousedská výpomoc je prý díky povaze klientky vyloučená.</p:text>
    <p:extLst>
      <p:ext uri="{C676402C-5697-4E1C-873F-D02D1690AC5C}">
        <p15:threadingInfo xmlns:p15="http://schemas.microsoft.com/office/powerpoint/2012/main" timeZoneBias="-60"/>
      </p:ext>
    </p:extLst>
  </p:cm>
  <p:cm authorId="1" dt="2019-01-22T10:40:20.047" idx="7">
    <p:pos x="10" y="10"/>
    <p:text>Kazuistika – Klient KK
Klient žije sám v horské chalupě (nad 1000m.n.m.) s velmi obtížným přístupem v letních měsících, natož v zimě. Je po amputaci DK , je ale soběstačný. Jediné, co nedokáže a nutně potřebuje je nákup. Odmítá byt v Domě s pečovatelskou službou. Do konce roku 2018 služba osobní asistence mu jednou týdně tuto potřebu naplňovala. Sociální pracovnici i zdravotníkům zde pomáhal obecní úřad tím, že klienta ve výkonnějším a vhodnějším vozidle svezli do obce, popřípadě sociální pracovnici ke klientovi vyvezli. Obec na svém území žádnou službu nasmlouvanou nemá ani ji neposkytuje. Dle sdělení sociální pracovnice se jedná o velmi náročného klienta, je velmi akurátní, má přesně stanovené výrobce požadovaných potravin, alternativu nepřipouští. Domníváme se, že proto zde nefunguje „sousedská výpomoc“.  Byla zde snaha zajistit osobní asistence z centra služeb v Semilech, ti však kvůli naplněné kapacitě odmítli. Od roku 2019 navíc službu pro ORP Jilemnice ruší z důvodů vysokých nákladů na dojezdovost.</p:text>
    <p:extLst>
      <p:ext uri="{C676402C-5697-4E1C-873F-D02D1690AC5C}">
        <p15:threadingInfo xmlns:p15="http://schemas.microsoft.com/office/powerpoint/2012/main" timeZoneBias="-6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9-01-22T14:12:34.018" idx="9">
    <p:pos x="3506" y="1515"/>
    <p:text>To, že chybí v blízkém okolí noclehárna pocítíme většinou v zimních měsících, kdy klesá teplota k bodu mrazu a níže. Do léta 2018 jsme byli odkázáni na nám nejbližší noclehárnu v Jablonci nad Nisou (60 km, 85 Kč). Toto řešení situace odmítlo 99% klientů bez domova, rovněž i klientů, kteří se vracejí z VTOS a nemají kde přespat. Důvodem je vzdálenost, neznámé prostředí. Výhody, které dle OSV ubytování ve městě se poměrně hustou sítí služeb a možností jak sehnat práci, bydlení, pobývání v denních či komunitních centřech nikoho nepřesvědčí. 
Velkým přínosem pro naši práci, pro naše klienty je zprovoznění noclehárny ve Vrchlabí ( 10 km, 24 Kč), kde je i denní centrum. Obzvlášť nyní v mrazivých dnech je to pro nás úlevné, pokud by se našel klient, máme ho kam poslat, neboť jsme byli ubezpečeni, že krizové lůžko se najde vždy.</p:text>
    <p:extLst>
      <p:ext uri="{C676402C-5697-4E1C-873F-D02D1690AC5C}">
        <p15:threadingInfo xmlns:p15="http://schemas.microsoft.com/office/powerpoint/2012/main" timeZoneBias="-6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9-01-22T14:20:20.860" idx="10">
    <p:pos x="895" y="1784"/>
    <p:text>Zájem o odlehčovací službu jsme zaznamenali ve třech případech. Jednoho klienta se podařilo umístit v Domově pro seniory v Semilech, i když přednostně umísťují klienty z ORP Semily. Ve druhém a třetím případě měli pečující osoby zájem o odlehčovací službu blíž bydlišti a to v Domově pro seniory ve Vrchlabí. Pokud je mi známo, oba případy nakonec řešili ve spolupráci se širší rodinou. Přesto tuto službu z Vrchlabí je možné našim klientům doporučovat, protože pokud mají volnou kapacitu, klientovi z jiného kraje se nebrání.</p:text>
    <p:extLst>
      <p:ext uri="{C676402C-5697-4E1C-873F-D02D1690AC5C}">
        <p15:threadingInfo xmlns:p15="http://schemas.microsoft.com/office/powerpoint/2012/main" timeZoneBias="-6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19-01-22T14:41:31.054" idx="11">
    <p:pos x="10" y="10"/>
    <p:text>Občas se objeví klient, který potřebuje zpravidla krátkodobě svého seniora nebo nemocného „pohlídat“, aby mohl sám navštívit lékaře, úřad, apod.. Setkali jsme se pouze s poptávkou po jednorázovém „hlídání“, které by pokrylo jen nejakutnější potřebu, a to jen v případech, kdy se sejde více událostí najednou a selže spolupráce v širší rodině. Nedivíme se proto, že Služba pro seniory a zdravotně postižené v Semilech tuto službu pro nezájem zrušila. Přesto jsme v uplynulém roce zaznamenali 2 zájemce o tuto službu. Hledali jsme tedy opět v nejbližším okolí našich klientů a našli jsme možnost pro poskytnutí této služby v Nové Pace, kam klient svoji matku asi na týden vozil. Další službu jsme našli ve Dvoře Královém, kterou jsme klientovi nabídli jako alternativu. 
K této službě mohu z vlastní zkušenosti uvézt příklad, kdy jsme ve spolupráci s pečovatelskou službou v Jilemnici rozjeli dotazníkovou akci – názory občanů Jilemnice na potřebnost odlehčovací služby pro občany Jilemnice. Byl vypracován dotazník, vyšel v místním tisku, byl k dispozici na veřejných místech. Bylo tam stručně a srozumitelně objasněno, co tento druh služby zahrnuje. Měli jsme vytypovány cílovou skupinu – vypláceli jsme tehdy dávky pro ošetřující osoby. Byli jsme velmi překvapeni, že se nám nevrátil prakticky žádný dotazník.  Když jsme se pak ošetřujících ptali na důvody, jejich odpověď  většinou byla, že by svého člověka nedali do cizího prostředí nebo že by to ošetřovaný odmítl.</p:text>
    <p:extLst>
      <p:ext uri="{C676402C-5697-4E1C-873F-D02D1690AC5C}">
        <p15:threadingInfo xmlns:p15="http://schemas.microsoft.com/office/powerpoint/2012/main" timeZoneBias="-6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19-01-22T15:32:29.762" idx="12">
    <p:pos x="5153" y="576"/>
    <p:text>Kazuistika – klient JN – dobrá spolupráce s Domovem pro seniory
Přichází ředitelka Domu s pečovatelskou službou v Jilemnici p.  Šimková (říjen 17). Obyvatelka domu paní JN (1932)  se nevhodně chová k pečovatelkám, nyní obtěžuje sousedku, která se jí snaží pomáhat,  zrušila veškeré služby, které zde pečovatelky vykonávaly, včetně dohlížení nad tím jak paní JN bere léky. Zrušila i výplatu příspěvku na péči na ÚP. Objevují se i takové situace kdy klientka např. nechává zapnutý vařič – tím ohrožuje i ostatní obyvatele domu. 
S rodinou není lehká komunikace, 2 sourozenci nemají dobré vztahy, je tu podáno i trestní oznámení. Dcera žije v Jilemnici, o matku se snaží starat, pokud jí to ona dovolí. Syn žije v Praze, za matkou jezdí málo, zlehčuje situaci, nechce, aby někdo z jeho matky dělal blázna. 
Pracovnice provedla sociální šetření u sousedky paní JN. Ta sdělila, že situace není dlouho dobrá, ale nyní graduje, několikrát se jí stalo, že k ní paní JN došla a sdělovala jí, že neví, kde bydlí, jak se jmenuje, kdo je její lékař. Jednou se stalo, že paní JN odešla z DPS v noci, kdy se potloukala po Jilemnici došla až k nemocnici, kde zjistila, že je noc, a tak se chtěla vrátit, nevěděla však kde je. Na náměstí ji následně potkala jiná paní z DPS, která byla venčit svého psa a dovedla jí domů.  Několikrát se stalo, že si vyhodila pojistky, tak svítila svíčkami, spletla si pračku s troubou, atd. Ví, že paní JN nebrala léky, vyhazovala je, stejně tak i kabely od televize, následně nevěděla, proč ji nefunguje televize. Byl tu i problém s penězi, paní LN svou dceru obvinila, že jí krade peníze, syn jí věřil, prý bylo podáno trestní oznámení. Paní LN zanedbává přísun potravy i hygienu. Myslí si, že paní JN potřebuje dozor a pravidelnou péči. 
Byl učiněn marný pokus o návštěvu paní LN. 
Bylo rozhodnuto uspořádat případovou konferenci s cílem vymezit podmínky pro zajištění bezpečnosti klientky a obyvatel DPS za účasti syna a dcery paní JN, ředitelky DPS v Jilemnice, terénní pracovnice, která u paní LN služby vykonávala, praktický lékař paní LN, starostka města, zástupce bytového družstva, zdravotní sestra ošetřovatelské služby, sociální pracovnice OSV. Konferenci moderoval renovovaný moderátor. Mezi všemi účastníky případové konference došlo ke shodě a rozhodli se společnými silami zajistit bezpečí jak pro paní JN tak i ostatní obyvatele DPS. (17.1.2018)
Zdravotní stav se prudce zhoršil, bylo nutné paní JN umístit na psychiatrické oddělení. Byla podána žádost k okresnímu soudu na omezení svéprávnosti, podány žádosti do domova se zvláštním režimem. Z psychiatrického oddělení byla předána do nemocnice následné péče, kde mohla být do 19.4.2018. Úmrtím jiného klienta se uvolnilo místo v domově pro seniory na DZR  a paní JN byla 16.3.2018 přednostně umístěna .</p:text>
    <p:extLst>
      <p:ext uri="{C676402C-5697-4E1C-873F-D02D1690AC5C}">
        <p15:threadingInfo xmlns:p15="http://schemas.microsoft.com/office/powerpoint/2012/main" timeZoneBias="-6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19-01-22T16:08:24.242" idx="14">
    <p:pos x="10" y="10"/>
    <p:text>Kazuistika – klient BV – velmi dobrá spolupráce se sociální pracovnicí nemocnice následné péče 
Bezdomovec převezen do nemocnice s omrzlinami nohou, po akutním zaléčení převezen do nemocnice s následnou péčí( od 16.12.2016).  Sociální pracovnice zařízení odeslala žádosti hned do několika domovů pro seniory, které mají zřízeny oddělení DZR. Podán podnět k omezení způsobilosti k právním úkonům. V tomto zařízení měl být jeho pobyt ukončen k 3.7.2017 a sociální pracovnice zařízení požadovala zajištění bydlení s tím, že není schopen samostatného bydlení. Pan BV posledních minimálně 10 let nepracoval, pobíral existenční minimum. Sociální lůžka jsou v zařízeních minimálně, tento klient by je neměl z čeho zaplatit. Pan BV měl trvalý pobyt v ORP Jilemnice v obci II. stupně, obec odpověděla, že bydlení pro  občana nemá a postoupila věc obci III. stupně – Jilemnici (konec května 2017). Obec II. odmítala se svým občanem cokoliv mít, odvolala se i proti ustanovení opatrovníkem.   Bylo osloveno několik ( mnoho) domovů pro seniory se stejným výsledkem – proč domov pro seniory v místě trvalého pobytu klienta ho odmítá přijmout. Důvodem byl alkoholismus klienta. Po konzultaci s lékařem jsme byli ujištěni, že po 8 měsících pobytu ve zdravotnických zařízeních bez možnosti příjmu alkoholu nelze hovořit o alkoholismu. V srpnu sděluje soc. pracovnice zařízení, že klient BV není schopen projít terapeutickou komunitou a bude směřován do psychiatrické léčebny, není schopen projít dobrovolným pobytem v PL, bude zajištěna umístění klienta v rámci zdravotnických zařízení. OSV v Jilemnici tedy  společně s klientovým opatrovníkem nadále pokračoval v hledání umístění pro klienta BV. OSV Jilemnice  požádal o pomoc při zajištění bydlení nadřízený orgán. Klienta se podařilo umístit do DZR v místě trvalého pobytu 18.5.2018.</p:text>
    <p:extLst>
      <p:ext uri="{C676402C-5697-4E1C-873F-D02D1690AC5C}">
        <p15:threadingInfo xmlns:p15="http://schemas.microsoft.com/office/powerpoint/2012/main" timeZoneBias="-6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19-01-22T16:24:05.541" idx="15">
    <p:pos x="5891" y="3387"/>
    <p:text>Z odvolání klienta LB
O MOP jsem požádal proto, že dlouhodobě pobírám dávky hmotné nouze a nejsem schopen si na obuv našetřit. I kdybych si přivydělal třeba jen 500 Kč, bude mi o tuto částku okamžitě snížena dávka PnŽ. Moje dokončené vzdělání na Základní škole praktické v Jilemnici a můj zdravotní stav mi neumožní vydělat si tolik, abych nemusel být na dávkách závislý. Pokud je mi náhodou vrácen přeplatek za energie, je mi rozpočítán na následující měsíce a krácena dávka. 
Měl bych splácet celkem 3 exekuce, dávky HN však ke splácení dluhů určeny nejsou. Spotřebitelský úvěr tudíž nedostanu. 
Jsem v začarovaném kruhu, z něhož cesta ven nevede.</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cs-CZ" smtClean="0"/>
              <a:t>Kliknutím lze upravit styl.</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8A87A34-81AB-432B-8DAE-1953F412C126}" type="datetimeFigureOut">
              <a:rPr lang="en-US" dirty="0"/>
              <a:t>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cs-CZ" smtClean="0"/>
              <a:t>Kliknutím lze upravit styl.</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8A87A34-81AB-432B-8DAE-1953F412C126}" type="datetimeFigureOut">
              <a:rPr lang="en-US" dirty="0"/>
              <a:t>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cs-CZ" smtClean="0"/>
              <a:t>Kliknutím lze upravit styl.</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8A87A34-81AB-432B-8DAE-1953F412C126}" type="datetimeFigureOut">
              <a:rPr lang="en-US" dirty="0"/>
              <a:t>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cs-CZ" smtClean="0"/>
              <a:t>Kliknutím lze upravit styl.</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8A87A34-81AB-432B-8DAE-1953F412C126}" type="datetimeFigureOut">
              <a:rPr lang="en-US" dirty="0"/>
              <a:t>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loupce">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cs-CZ" smtClean="0"/>
              <a:t>Kliknutím lze upravit styl.</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3" name="Date Placeholder 2"/>
          <p:cNvSpPr>
            <a:spLocks noGrp="1"/>
          </p:cNvSpPr>
          <p:nvPr>
            <p:ph type="dt" sz="half" idx="10"/>
          </p:nvPr>
        </p:nvSpPr>
        <p:spPr/>
        <p:txBody>
          <a:bodyPr/>
          <a:lstStyle/>
          <a:p>
            <a:fld id="{48A87A34-81AB-432B-8DAE-1953F412C126}" type="datetimeFigureOut">
              <a:rPr lang="en-US" dirty="0"/>
              <a:t>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loupce s obrázky">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cs-CZ" smtClean="0"/>
              <a:t>Kliknutím lze upravit styl.</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3" name="Date Placeholder 2"/>
          <p:cNvSpPr>
            <a:spLocks noGrp="1"/>
          </p:cNvSpPr>
          <p:nvPr>
            <p:ph type="dt" sz="half" idx="10"/>
          </p:nvPr>
        </p:nvSpPr>
        <p:spPr/>
        <p:txBody>
          <a:bodyPr/>
          <a:lstStyle/>
          <a:p>
            <a:fld id="{48A87A34-81AB-432B-8DAE-1953F412C126}" type="datetimeFigureOut">
              <a:rPr lang="en-US" dirty="0"/>
              <a:t>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cs-CZ" smtClean="0"/>
              <a:t>Kliknutím lze upravit styl.</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cs-CZ" smtClean="0"/>
              <a:t>Kliknutím lze upravit styl.</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cs-CZ" smtClean="0"/>
              <a:t>Kliknutím lze upravit styl.</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cs-CZ" smtClean="0"/>
              <a:t>Kliknutím lze upravit styl.</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8A87A34-81AB-432B-8DAE-1953F412C126}" type="datetimeFigureOut">
              <a:rPr lang="en-US" dirty="0"/>
              <a:t>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cs-CZ" smtClean="0"/>
              <a:t>Kliknutím lze upravit styl.</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cs-CZ" smtClean="0"/>
              <a:t>Kliknutím lze upravit styl.</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2" name="Content Placeholder 3"/>
          <p:cNvSpPr>
            <a:spLocks noGrp="1"/>
          </p:cNvSpPr>
          <p:nvPr>
            <p:ph sz="quarter" idx="13"/>
          </p:nvPr>
        </p:nvSpPr>
        <p:spPr>
          <a:xfrm>
            <a:off x="913774" y="3051012"/>
            <a:ext cx="5106027" cy="2740187"/>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3" name="Content Placeholder 5"/>
          <p:cNvSpPr>
            <a:spLocks noGrp="1"/>
          </p:cNvSpPr>
          <p:nvPr>
            <p:ph sz="quarter" idx="14"/>
          </p:nvPr>
        </p:nvSpPr>
        <p:spPr>
          <a:xfrm>
            <a:off x="6172200" y="3051012"/>
            <a:ext cx="5105401" cy="2740187"/>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cs-CZ" smtClean="0"/>
              <a:t>Kliknutím lze upravit styl.</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8A87A34-81AB-432B-8DAE-1953F412C126}" type="datetimeFigureOut">
              <a:rPr lang="en-US" dirty="0"/>
              <a:t>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8A87A34-81AB-432B-8DAE-1953F412C126}" type="datetimeFigureOut">
              <a:rPr lang="en-US" dirty="0"/>
              <a:t>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cs-CZ" smtClean="0"/>
              <a:t>Kliknutím lze upravit styl.</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2/6/2019</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omments" Target="../comments/comment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sz="800" dirty="0" smtClean="0">
                <a:latin typeface="Tahoma" panose="020B0604030504040204" pitchFamily="34" charset="0"/>
                <a:ea typeface="Tahoma" panose="020B0604030504040204" pitchFamily="34" charset="0"/>
                <a:cs typeface="Tahoma" panose="020B0604030504040204" pitchFamily="34" charset="0"/>
              </a:rPr>
              <a:t>Workshop je pořádán v rámci projektu Systémová podpora sociální práce v obcích </a:t>
            </a:r>
            <a:r>
              <a:rPr lang="cs-CZ" sz="800" dirty="0" err="1" smtClean="0">
                <a:solidFill>
                  <a:srgbClr val="FF0000"/>
                </a:solidFill>
                <a:latin typeface="Tahoma" panose="020B0604030504040204" pitchFamily="34" charset="0"/>
                <a:ea typeface="Tahoma" panose="020B0604030504040204" pitchFamily="34" charset="0"/>
                <a:cs typeface="Tahoma" panose="020B0604030504040204" pitchFamily="34" charset="0"/>
              </a:rPr>
              <a:t>reg.č</a:t>
            </a:r>
            <a:r>
              <a:rPr lang="cs-CZ" sz="800" dirty="0" smtClean="0">
                <a:solidFill>
                  <a:srgbClr val="FF0000"/>
                </a:solidFill>
                <a:latin typeface="Tahoma" panose="020B0604030504040204" pitchFamily="34" charset="0"/>
                <a:ea typeface="Tahoma" panose="020B0604030504040204" pitchFamily="34" charset="0"/>
                <a:cs typeface="Tahoma" panose="020B0604030504040204" pitchFamily="34" charset="0"/>
              </a:rPr>
              <a:t>. CZ.03.2.63/0.0/0.0/15_017/0003527 </a:t>
            </a:r>
            <a:r>
              <a:rPr lang="cs-CZ" sz="800" dirty="0" smtClean="0">
                <a:latin typeface="Tahoma" panose="020B0604030504040204" pitchFamily="34" charset="0"/>
                <a:ea typeface="Tahoma" panose="020B0604030504040204" pitchFamily="34" charset="0"/>
                <a:cs typeface="Tahoma" panose="020B0604030504040204" pitchFamily="34" charset="0"/>
              </a:rPr>
              <a:t>financovaného z prostředků Evropského sociálního fondu prostřednictvím operačního programu zaměstnanost a státního rozpočtu české republiky</a:t>
            </a:r>
            <a:br>
              <a:rPr lang="cs-CZ" sz="800" dirty="0" smtClean="0">
                <a:latin typeface="Tahoma" panose="020B0604030504040204" pitchFamily="34" charset="0"/>
                <a:ea typeface="Tahoma" panose="020B0604030504040204" pitchFamily="34" charset="0"/>
                <a:cs typeface="Tahoma" panose="020B0604030504040204" pitchFamily="34" charset="0"/>
              </a:rPr>
            </a:br>
            <a:r>
              <a:rPr lang="cs-CZ" sz="800" dirty="0">
                <a:latin typeface="Tahoma" panose="020B0604030504040204" pitchFamily="34" charset="0"/>
                <a:ea typeface="Tahoma" panose="020B0604030504040204" pitchFamily="34" charset="0"/>
                <a:cs typeface="Tahoma" panose="020B0604030504040204" pitchFamily="34" charset="0"/>
              </a:rPr>
              <a:t/>
            </a:r>
            <a:br>
              <a:rPr lang="cs-CZ" sz="800" dirty="0">
                <a:latin typeface="Tahoma" panose="020B0604030504040204" pitchFamily="34" charset="0"/>
                <a:ea typeface="Tahoma" panose="020B0604030504040204" pitchFamily="34" charset="0"/>
                <a:cs typeface="Tahoma" panose="020B0604030504040204" pitchFamily="34" charset="0"/>
              </a:rPr>
            </a:br>
            <a:r>
              <a:rPr lang="cs-CZ" sz="800" dirty="0" smtClean="0">
                <a:latin typeface="Tahoma" panose="020B0604030504040204" pitchFamily="34" charset="0"/>
                <a:ea typeface="Tahoma" panose="020B0604030504040204" pitchFamily="34" charset="0"/>
                <a:cs typeface="Tahoma" panose="020B0604030504040204" pitchFamily="34" charset="0"/>
              </a:rPr>
              <a:t/>
            </a:r>
            <a:br>
              <a:rPr lang="cs-CZ" sz="800" dirty="0" smtClean="0">
                <a:latin typeface="Tahoma" panose="020B0604030504040204" pitchFamily="34" charset="0"/>
                <a:ea typeface="Tahoma" panose="020B0604030504040204" pitchFamily="34" charset="0"/>
                <a:cs typeface="Tahoma" panose="020B0604030504040204" pitchFamily="34" charset="0"/>
              </a:rPr>
            </a:br>
            <a:r>
              <a:rPr lang="cs-CZ" sz="800" dirty="0">
                <a:latin typeface="Tahoma" panose="020B0604030504040204" pitchFamily="34" charset="0"/>
                <a:ea typeface="Tahoma" panose="020B0604030504040204" pitchFamily="34" charset="0"/>
                <a:cs typeface="Tahoma" panose="020B0604030504040204" pitchFamily="34" charset="0"/>
              </a:rPr>
              <a:t/>
            </a:r>
            <a:br>
              <a:rPr lang="cs-CZ" sz="800" dirty="0">
                <a:latin typeface="Tahoma" panose="020B0604030504040204" pitchFamily="34" charset="0"/>
                <a:ea typeface="Tahoma" panose="020B0604030504040204" pitchFamily="34" charset="0"/>
                <a:cs typeface="Tahoma" panose="020B0604030504040204" pitchFamily="34" charset="0"/>
              </a:rPr>
            </a:br>
            <a:r>
              <a:rPr lang="cs-CZ" sz="800" dirty="0" smtClean="0">
                <a:latin typeface="Tahoma" panose="020B0604030504040204" pitchFamily="34" charset="0"/>
                <a:ea typeface="Tahoma" panose="020B0604030504040204" pitchFamily="34" charset="0"/>
                <a:cs typeface="Tahoma" panose="020B0604030504040204" pitchFamily="34" charset="0"/>
              </a:rPr>
              <a:t/>
            </a:r>
            <a:br>
              <a:rPr lang="cs-CZ" sz="800" dirty="0" smtClean="0">
                <a:latin typeface="Tahoma" panose="020B0604030504040204" pitchFamily="34" charset="0"/>
                <a:ea typeface="Tahoma" panose="020B0604030504040204" pitchFamily="34" charset="0"/>
                <a:cs typeface="Tahoma" panose="020B0604030504040204" pitchFamily="34" charset="0"/>
              </a:rPr>
            </a:br>
            <a:r>
              <a:rPr lang="cs-CZ" sz="800" dirty="0">
                <a:latin typeface="Tahoma" panose="020B0604030504040204" pitchFamily="34" charset="0"/>
                <a:ea typeface="Tahoma" panose="020B0604030504040204" pitchFamily="34" charset="0"/>
                <a:cs typeface="Tahoma" panose="020B0604030504040204" pitchFamily="34" charset="0"/>
              </a:rPr>
              <a:t/>
            </a:r>
            <a:br>
              <a:rPr lang="cs-CZ" sz="800" dirty="0">
                <a:latin typeface="Tahoma" panose="020B0604030504040204" pitchFamily="34" charset="0"/>
                <a:ea typeface="Tahoma" panose="020B0604030504040204" pitchFamily="34" charset="0"/>
                <a:cs typeface="Tahoma" panose="020B0604030504040204" pitchFamily="34" charset="0"/>
              </a:rPr>
            </a:br>
            <a:r>
              <a:rPr lang="cs-CZ" sz="800" dirty="0" smtClean="0">
                <a:latin typeface="Tahoma" panose="020B0604030504040204" pitchFamily="34" charset="0"/>
                <a:ea typeface="Tahoma" panose="020B0604030504040204" pitchFamily="34" charset="0"/>
                <a:cs typeface="Tahoma" panose="020B0604030504040204" pitchFamily="34" charset="0"/>
              </a:rPr>
              <a:t/>
            </a:r>
            <a:br>
              <a:rPr lang="cs-CZ" sz="800" dirty="0" smtClean="0">
                <a:latin typeface="Tahoma" panose="020B0604030504040204" pitchFamily="34" charset="0"/>
                <a:ea typeface="Tahoma" panose="020B0604030504040204" pitchFamily="34" charset="0"/>
                <a:cs typeface="Tahoma" panose="020B0604030504040204" pitchFamily="34" charset="0"/>
              </a:rPr>
            </a:br>
            <a:r>
              <a:rPr lang="cs-CZ" sz="800" dirty="0">
                <a:latin typeface="Tahoma" panose="020B0604030504040204" pitchFamily="34" charset="0"/>
                <a:ea typeface="Tahoma" panose="020B0604030504040204" pitchFamily="34" charset="0"/>
                <a:cs typeface="Tahoma" panose="020B0604030504040204" pitchFamily="34" charset="0"/>
              </a:rPr>
              <a:t/>
            </a:r>
            <a:br>
              <a:rPr lang="cs-CZ" sz="800" dirty="0">
                <a:latin typeface="Tahoma" panose="020B0604030504040204" pitchFamily="34" charset="0"/>
                <a:ea typeface="Tahoma" panose="020B0604030504040204" pitchFamily="34" charset="0"/>
                <a:cs typeface="Tahoma" panose="020B0604030504040204" pitchFamily="34" charset="0"/>
              </a:rPr>
            </a:br>
            <a:r>
              <a:rPr lang="cs-CZ" dirty="0" smtClean="0">
                <a:latin typeface="Tahoma" panose="020B0604030504040204" pitchFamily="34" charset="0"/>
                <a:ea typeface="Tahoma" panose="020B0604030504040204" pitchFamily="34" charset="0"/>
                <a:cs typeface="Tahoma" panose="020B0604030504040204" pitchFamily="34" charset="0"/>
              </a:rPr>
              <a:t>S </a:t>
            </a:r>
            <a:r>
              <a:rPr lang="cs-CZ" dirty="0">
                <a:latin typeface="Tahoma" panose="020B0604030504040204" pitchFamily="34" charset="0"/>
                <a:ea typeface="Tahoma" panose="020B0604030504040204" pitchFamily="34" charset="0"/>
                <a:cs typeface="Tahoma" panose="020B0604030504040204" pitchFamily="34" charset="0"/>
              </a:rPr>
              <a:t>kým spolupracovat, když není s kým spolupracovat</a:t>
            </a:r>
            <a:endParaRPr lang="cs-CZ" dirty="0"/>
          </a:p>
        </p:txBody>
      </p:sp>
      <p:sp>
        <p:nvSpPr>
          <p:cNvPr id="3" name="Podnadpis 2"/>
          <p:cNvSpPr>
            <a:spLocks noGrp="1"/>
          </p:cNvSpPr>
          <p:nvPr>
            <p:ph type="subTitle" idx="1"/>
          </p:nvPr>
        </p:nvSpPr>
        <p:spPr/>
        <p:txBody>
          <a:bodyPr/>
          <a:lstStyle/>
          <a:p>
            <a:r>
              <a:rPr lang="cs-CZ" b="1" dirty="0">
                <a:solidFill>
                  <a:schemeClr val="tx1"/>
                </a:solidFill>
                <a:latin typeface="Tahoma" panose="020B0604030504040204" pitchFamily="34" charset="0"/>
                <a:ea typeface="Tahoma" panose="020B0604030504040204" pitchFamily="34" charset="0"/>
                <a:cs typeface="Tahoma" panose="020B0604030504040204" pitchFamily="34" charset="0"/>
              </a:rPr>
              <a:t>7.února 2019, Hradec </a:t>
            </a:r>
            <a:r>
              <a:rPr lang="cs-CZ" b="1" dirty="0" smtClean="0">
                <a:solidFill>
                  <a:schemeClr val="tx1"/>
                </a:solidFill>
                <a:latin typeface="Tahoma" panose="020B0604030504040204" pitchFamily="34" charset="0"/>
                <a:ea typeface="Tahoma" panose="020B0604030504040204" pitchFamily="34" charset="0"/>
                <a:cs typeface="Tahoma" panose="020B0604030504040204" pitchFamily="34" charset="0"/>
              </a:rPr>
              <a:t>Králové</a:t>
            </a:r>
          </a:p>
          <a:p>
            <a:r>
              <a:rPr lang="cs-CZ" sz="11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Bc. Miluše Vargová, Jilemnice</a:t>
            </a:r>
            <a:endParaRPr lang="cs-CZ" sz="1100" b="1" dirty="0">
              <a:solidFill>
                <a:schemeClr val="tx1"/>
              </a:solidFill>
              <a:latin typeface="Tahoma" panose="020B0604030504040204" pitchFamily="34" charset="0"/>
              <a:ea typeface="Tahoma" panose="020B0604030504040204" pitchFamily="34" charset="0"/>
              <a:cs typeface="Tahoma" panose="020B0604030504040204" pitchFamily="34" charset="0"/>
            </a:endParaRPr>
          </a:p>
          <a:p>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42059" y="304801"/>
            <a:ext cx="2825118" cy="584661"/>
          </a:xfrm>
          <a:prstGeom prst="rect">
            <a:avLst/>
          </a:prstGeom>
        </p:spPr>
      </p:pic>
    </p:spTree>
    <p:extLst>
      <p:ext uri="{BB962C8B-B14F-4D97-AF65-F5344CB8AC3E}">
        <p14:creationId xmlns:p14="http://schemas.microsoft.com/office/powerpoint/2010/main" val="1208920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latin typeface="Tahoma" panose="020B0604030504040204" pitchFamily="34" charset="0"/>
                <a:ea typeface="Tahoma" panose="020B0604030504040204" pitchFamily="34" charset="0"/>
                <a:cs typeface="Tahoma" panose="020B0604030504040204" pitchFamily="34" charset="0"/>
              </a:rPr>
              <a:t> klient s nízkou motivací</a:t>
            </a:r>
            <a:br>
              <a:rPr lang="cs-CZ" b="1" dirty="0" smtClean="0">
                <a:latin typeface="Tahoma" panose="020B0604030504040204" pitchFamily="34" charset="0"/>
                <a:ea typeface="Tahoma" panose="020B0604030504040204" pitchFamily="34" charset="0"/>
                <a:cs typeface="Tahoma" panose="020B0604030504040204" pitchFamily="34" charset="0"/>
              </a:rPr>
            </a:br>
            <a:r>
              <a:rPr lang="cs-CZ" b="1" dirty="0" smtClean="0">
                <a:latin typeface="Tahoma" panose="020B0604030504040204" pitchFamily="34" charset="0"/>
                <a:ea typeface="Tahoma" panose="020B0604030504040204" pitchFamily="34" charset="0"/>
                <a:cs typeface="Tahoma" panose="020B0604030504040204" pitchFamily="34" charset="0"/>
              </a:rPr>
              <a:t> </a:t>
            </a:r>
            <a:r>
              <a:rPr lang="cs-CZ" sz="2800" b="1" dirty="0" smtClean="0">
                <a:latin typeface="Tahoma" panose="020B0604030504040204" pitchFamily="34" charset="0"/>
                <a:ea typeface="Tahoma" panose="020B0604030504040204" pitchFamily="34" charset="0"/>
                <a:cs typeface="Tahoma" panose="020B0604030504040204" pitchFamily="34" charset="0"/>
              </a:rPr>
              <a:t>kazuistika II  </a:t>
            </a:r>
            <a:endParaRPr lang="cs-CZ" sz="2800" dirty="0"/>
          </a:p>
        </p:txBody>
      </p:sp>
      <p:sp>
        <p:nvSpPr>
          <p:cNvPr id="3" name="Zástupný symbol pro obsah 2"/>
          <p:cNvSpPr>
            <a:spLocks noGrp="1"/>
          </p:cNvSpPr>
          <p:nvPr>
            <p:ph sz="quarter" idx="13"/>
          </p:nvPr>
        </p:nvSpPr>
        <p:spPr/>
        <p:txBody>
          <a:bodyPr>
            <a:normAutofit fontScale="92500" lnSpcReduction="10000"/>
          </a:bodyPr>
          <a:lstStyle/>
          <a:p>
            <a:r>
              <a:rPr lang="cs-CZ" dirty="0" smtClean="0"/>
              <a:t>KLIENTKA JE  samoživitelka se dvěma dětmi – otec staršího NEHRADÍ VÝŽIVNÉ, U MLADŠÍHO MATKA OTCE NEUVEDLA</a:t>
            </a:r>
          </a:p>
          <a:p>
            <a:r>
              <a:rPr lang="cs-CZ" dirty="0" smtClean="0"/>
              <a:t>NA OBĚ DĚTI KLIENTKA POBÍRÁ PŘÍSPĚVKY NA PÉČI</a:t>
            </a:r>
          </a:p>
          <a:p>
            <a:r>
              <a:rPr lang="cs-CZ" dirty="0" smtClean="0"/>
              <a:t>Nyní očekává narození dalšího potomka, opět nezná otce dítěte</a:t>
            </a:r>
          </a:p>
          <a:p>
            <a:r>
              <a:rPr lang="cs-CZ" dirty="0" smtClean="0"/>
              <a:t>NA DÁVKÁCH KLIENTKA DOSTÁVÁ CCA 23000 KČ</a:t>
            </a:r>
          </a:p>
          <a:p>
            <a:r>
              <a:rPr lang="cs-CZ" dirty="0" smtClean="0">
                <a:latin typeface="Tahoma" panose="020B0604030504040204" pitchFamily="34" charset="0"/>
                <a:ea typeface="Tahoma" panose="020B0604030504040204" pitchFamily="34" charset="0"/>
                <a:cs typeface="Tahoma" panose="020B0604030504040204" pitchFamily="34" charset="0"/>
              </a:rPr>
              <a:t> nikomu nemusí </a:t>
            </a:r>
            <a:r>
              <a:rPr lang="cs-CZ" dirty="0">
                <a:latin typeface="Tahoma" panose="020B0604030504040204" pitchFamily="34" charset="0"/>
                <a:ea typeface="Tahoma" panose="020B0604030504040204" pitchFamily="34" charset="0"/>
                <a:cs typeface="Tahoma" panose="020B0604030504040204" pitchFamily="34" charset="0"/>
              </a:rPr>
              <a:t>zodpovídat za hospodaření s </a:t>
            </a:r>
            <a:r>
              <a:rPr lang="cs-CZ" dirty="0" smtClean="0">
                <a:latin typeface="Tahoma" panose="020B0604030504040204" pitchFamily="34" charset="0"/>
                <a:ea typeface="Tahoma" panose="020B0604030504040204" pitchFamily="34" charset="0"/>
                <a:cs typeface="Tahoma" panose="020B0604030504040204" pitchFamily="34" charset="0"/>
              </a:rPr>
              <a:t>nimi, I KDYŽ TO ZJEVNĚ NEZVLÁDÁ </a:t>
            </a:r>
          </a:p>
          <a:p>
            <a:pPr marL="0" indent="0">
              <a:buNone/>
            </a:pPr>
            <a:r>
              <a:rPr lang="cs-CZ" sz="1900" b="1" dirty="0" smtClean="0">
                <a:latin typeface="Tahoma" panose="020B0604030504040204" pitchFamily="34" charset="0"/>
                <a:ea typeface="Tahoma" panose="020B0604030504040204" pitchFamily="34" charset="0"/>
                <a:cs typeface="Tahoma" panose="020B0604030504040204" pitchFamily="34" charset="0"/>
              </a:rPr>
              <a:t>Systém klientku nenutí k </a:t>
            </a:r>
            <a:r>
              <a:rPr lang="cs-CZ" sz="1900" b="1" dirty="0">
                <a:latin typeface="Tahoma" panose="020B0604030504040204" pitchFamily="34" charset="0"/>
                <a:ea typeface="Tahoma" panose="020B0604030504040204" pitchFamily="34" charset="0"/>
                <a:cs typeface="Tahoma" panose="020B0604030504040204" pitchFamily="34" charset="0"/>
              </a:rPr>
              <a:t>vlastní odpovědnosti </a:t>
            </a:r>
            <a:r>
              <a:rPr lang="cs-CZ" sz="1900" b="1" dirty="0" smtClean="0">
                <a:latin typeface="Tahoma" panose="020B0604030504040204" pitchFamily="34" charset="0"/>
                <a:ea typeface="Tahoma" panose="020B0604030504040204" pitchFamily="34" charset="0"/>
                <a:cs typeface="Tahoma" panose="020B0604030504040204" pitchFamily="34" charset="0"/>
              </a:rPr>
              <a:t>, je ochotná jen přijímat a nárokovat a zatím jí to prochází</a:t>
            </a:r>
            <a:endParaRPr lang="cs-CZ" sz="1900" b="1" dirty="0">
              <a:latin typeface="Tahoma" panose="020B0604030504040204" pitchFamily="34" charset="0"/>
              <a:ea typeface="Tahoma" panose="020B0604030504040204" pitchFamily="34" charset="0"/>
              <a:cs typeface="Tahoma" panose="020B0604030504040204" pitchFamily="34" charset="0"/>
            </a:endParaRPr>
          </a:p>
          <a:p>
            <a:endParaRPr lang="cs-CZ" dirty="0"/>
          </a:p>
        </p:txBody>
      </p:sp>
    </p:spTree>
    <p:extLst>
      <p:ext uri="{BB962C8B-B14F-4D97-AF65-F5344CB8AC3E}">
        <p14:creationId xmlns:p14="http://schemas.microsoft.com/office/powerpoint/2010/main" val="28970289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(ne)spolupráce s ÚP </a:t>
            </a:r>
            <a:r>
              <a:rPr lang="cs-CZ" dirty="0" err="1" smtClean="0"/>
              <a:t>čr</a:t>
            </a:r>
            <a:endParaRPr lang="cs-CZ" dirty="0"/>
          </a:p>
        </p:txBody>
      </p:sp>
      <p:sp>
        <p:nvSpPr>
          <p:cNvPr id="3" name="Zástupný symbol pro obsah 2"/>
          <p:cNvSpPr>
            <a:spLocks noGrp="1"/>
          </p:cNvSpPr>
          <p:nvPr>
            <p:ph sz="quarter" idx="13"/>
          </p:nvPr>
        </p:nvSpPr>
        <p:spPr/>
        <p:txBody>
          <a:bodyPr>
            <a:normAutofit lnSpcReduction="10000"/>
          </a:bodyPr>
          <a:lstStyle/>
          <a:p>
            <a:pPr marL="0" indent="0">
              <a:buNone/>
            </a:pPr>
            <a:r>
              <a:rPr lang="cs-CZ" dirty="0">
                <a:latin typeface="Tahoma" panose="020B0604030504040204" pitchFamily="34" charset="0"/>
                <a:ea typeface="Tahoma" panose="020B0604030504040204" pitchFamily="34" charset="0"/>
                <a:cs typeface="Tahoma" panose="020B0604030504040204" pitchFamily="34" charset="0"/>
              </a:rPr>
              <a:t> </a:t>
            </a:r>
            <a:r>
              <a:rPr lang="cs-CZ" dirty="0" smtClean="0">
                <a:latin typeface="Tahoma" panose="020B0604030504040204" pitchFamily="34" charset="0"/>
                <a:ea typeface="Tahoma" panose="020B0604030504040204" pitchFamily="34" charset="0"/>
                <a:cs typeface="Tahoma" panose="020B0604030504040204" pitchFamily="34" charset="0"/>
              </a:rPr>
              <a:t>zkušenosti:</a:t>
            </a:r>
          </a:p>
          <a:p>
            <a:pPr>
              <a:buFontTx/>
              <a:buChar char="-"/>
            </a:pPr>
            <a:r>
              <a:rPr lang="cs-CZ" dirty="0" smtClean="0">
                <a:latin typeface="Tahoma" panose="020B0604030504040204" pitchFamily="34" charset="0"/>
                <a:ea typeface="Tahoma" panose="020B0604030504040204" pitchFamily="34" charset="0"/>
                <a:cs typeface="Tahoma" panose="020B0604030504040204" pitchFamily="34" charset="0"/>
              </a:rPr>
              <a:t>Žádost o MOP není zaevidována pokud chybí jakýkoliv doklad</a:t>
            </a:r>
          </a:p>
          <a:p>
            <a:pPr>
              <a:buFontTx/>
              <a:buChar char="-"/>
            </a:pPr>
            <a:r>
              <a:rPr lang="cs-CZ" dirty="0" smtClean="0">
                <a:latin typeface="Tahoma" panose="020B0604030504040204" pitchFamily="34" charset="0"/>
                <a:ea typeface="Tahoma" panose="020B0604030504040204" pitchFamily="34" charset="0"/>
                <a:cs typeface="Tahoma" panose="020B0604030504040204" pitchFamily="34" charset="0"/>
              </a:rPr>
              <a:t>Není rozhodováno okamžitě, </a:t>
            </a:r>
            <a:r>
              <a:rPr lang="cs-CZ" dirty="0" err="1" smtClean="0">
                <a:latin typeface="Tahoma" panose="020B0604030504040204" pitchFamily="34" charset="0"/>
                <a:ea typeface="Tahoma" panose="020B0604030504040204" pitchFamily="34" charset="0"/>
                <a:cs typeface="Tahoma" panose="020B0604030504040204" pitchFamily="34" charset="0"/>
              </a:rPr>
              <a:t>úp</a:t>
            </a:r>
            <a:r>
              <a:rPr lang="cs-CZ" dirty="0" smtClean="0">
                <a:latin typeface="Tahoma" panose="020B0604030504040204" pitchFamily="34" charset="0"/>
                <a:ea typeface="Tahoma" panose="020B0604030504040204" pitchFamily="34" charset="0"/>
                <a:cs typeface="Tahoma" panose="020B0604030504040204" pitchFamily="34" charset="0"/>
              </a:rPr>
              <a:t> ČR hledá důvody proč mop neposkytnout, odůvodněné argumenty jsou zpochybňovány, někdy tak dlouho až klient od žádosti raději odstoupí</a:t>
            </a:r>
          </a:p>
          <a:p>
            <a:pPr>
              <a:buFontTx/>
              <a:buChar char="-"/>
            </a:pPr>
            <a:r>
              <a:rPr lang="cs-CZ" dirty="0" smtClean="0">
                <a:latin typeface="Tahoma" panose="020B0604030504040204" pitchFamily="34" charset="0"/>
                <a:ea typeface="Tahoma" panose="020B0604030504040204" pitchFamily="34" charset="0"/>
                <a:cs typeface="Tahoma" panose="020B0604030504040204" pitchFamily="34" charset="0"/>
              </a:rPr>
              <a:t>velkou roli hraje zaujatost, antipatie </a:t>
            </a:r>
          </a:p>
          <a:p>
            <a:pPr>
              <a:buFontTx/>
              <a:buChar char="-"/>
            </a:pPr>
            <a:r>
              <a:rPr lang="cs-CZ" dirty="0" smtClean="0">
                <a:latin typeface="Tahoma" panose="020B0604030504040204" pitchFamily="34" charset="0"/>
                <a:ea typeface="Tahoma" panose="020B0604030504040204" pitchFamily="34" charset="0"/>
                <a:cs typeface="Tahoma" panose="020B0604030504040204" pitchFamily="34" charset="0"/>
              </a:rPr>
              <a:t>Požadují potvrzení nesouvisející s žádostí o mop</a:t>
            </a:r>
          </a:p>
          <a:p>
            <a:pPr>
              <a:buFontTx/>
              <a:buChar char="-"/>
            </a:pPr>
            <a:r>
              <a:rPr lang="cs-CZ" dirty="0" smtClean="0">
                <a:latin typeface="Tahoma" panose="020B0604030504040204" pitchFamily="34" charset="0"/>
                <a:ea typeface="Tahoma" panose="020B0604030504040204" pitchFamily="34" charset="0"/>
                <a:cs typeface="Tahoma" panose="020B0604030504040204" pitchFamily="34" charset="0"/>
              </a:rPr>
              <a:t>Neposkytují poradenství ve prospěch klienta - </a:t>
            </a:r>
            <a:r>
              <a:rPr lang="cs-CZ" dirty="0" err="1" smtClean="0">
                <a:latin typeface="Tahoma" panose="020B0604030504040204" pitchFamily="34" charset="0"/>
                <a:ea typeface="Tahoma" panose="020B0604030504040204" pitchFamily="34" charset="0"/>
                <a:cs typeface="Tahoma" panose="020B0604030504040204" pitchFamily="34" charset="0"/>
              </a:rPr>
              <a:t>ozp</a:t>
            </a:r>
            <a:endParaRPr lang="cs-CZ" dirty="0" smtClean="0">
              <a:latin typeface="Tahoma" panose="020B0604030504040204" pitchFamily="34" charset="0"/>
              <a:ea typeface="Tahoma" panose="020B0604030504040204" pitchFamily="34" charset="0"/>
              <a:cs typeface="Tahoma" panose="020B0604030504040204" pitchFamily="34" charset="0"/>
            </a:endParaRPr>
          </a:p>
          <a:p>
            <a:pPr marL="0" indent="0">
              <a:buNone/>
            </a:pPr>
            <a:endParaRPr lang="cs-CZ" dirty="0" smtClean="0">
              <a:latin typeface="Tahoma" panose="020B0604030504040204" pitchFamily="34" charset="0"/>
              <a:ea typeface="Tahoma" panose="020B0604030504040204" pitchFamily="34" charset="0"/>
              <a:cs typeface="Tahoma" panose="020B0604030504040204" pitchFamily="34" charset="0"/>
            </a:endParaRPr>
          </a:p>
          <a:p>
            <a:pPr marL="0" indent="0">
              <a:buNone/>
            </a:pPr>
            <a:endParaRPr lang="cs-CZ" dirty="0">
              <a:latin typeface="Tahoma" panose="020B0604030504040204" pitchFamily="34" charset="0"/>
              <a:ea typeface="Tahoma" panose="020B0604030504040204" pitchFamily="34" charset="0"/>
              <a:cs typeface="Tahoma" panose="020B0604030504040204" pitchFamily="34" charset="0"/>
            </a:endParaRPr>
          </a:p>
          <a:p>
            <a:endParaRPr lang="cs-CZ" dirty="0"/>
          </a:p>
        </p:txBody>
      </p:sp>
    </p:spTree>
    <p:extLst>
      <p:ext uri="{BB962C8B-B14F-4D97-AF65-F5344CB8AC3E}">
        <p14:creationId xmlns:p14="http://schemas.microsoft.com/office/powerpoint/2010/main" val="2761655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shrnutí</a:t>
            </a:r>
            <a:endParaRPr lang="cs-CZ" dirty="0"/>
          </a:p>
        </p:txBody>
      </p:sp>
      <p:sp>
        <p:nvSpPr>
          <p:cNvPr id="3" name="Zástupný symbol pro obsah 2"/>
          <p:cNvSpPr>
            <a:spLocks noGrp="1"/>
          </p:cNvSpPr>
          <p:nvPr>
            <p:ph sz="quarter" idx="13"/>
          </p:nvPr>
        </p:nvSpPr>
        <p:spPr/>
        <p:txBody>
          <a:bodyPr>
            <a:normAutofit fontScale="92500"/>
          </a:bodyPr>
          <a:lstStyle/>
          <a:p>
            <a:pPr lvl="1"/>
            <a:r>
              <a:rPr lang="cs-CZ" sz="2000" dirty="0">
                <a:latin typeface="Tahoma" panose="020B0604030504040204" pitchFamily="34" charset="0"/>
                <a:ea typeface="Tahoma" panose="020B0604030504040204" pitchFamily="34" charset="0"/>
                <a:cs typeface="Tahoma" panose="020B0604030504040204" pitchFamily="34" charset="0"/>
              </a:rPr>
              <a:t>ORP se nachází na rozmezí dvou krajů – Libereckého a </a:t>
            </a:r>
            <a:r>
              <a:rPr lang="cs-CZ" sz="2000" dirty="0" smtClean="0">
                <a:latin typeface="Tahoma" panose="020B0604030504040204" pitchFamily="34" charset="0"/>
                <a:ea typeface="Tahoma" panose="020B0604030504040204" pitchFamily="34" charset="0"/>
                <a:cs typeface="Tahoma" panose="020B0604030504040204" pitchFamily="34" charset="0"/>
              </a:rPr>
              <a:t>Královéhradeckého – </a:t>
            </a:r>
            <a:r>
              <a:rPr lang="cs-CZ" sz="2000" b="1" dirty="0" smtClean="0">
                <a:latin typeface="Tahoma" panose="020B0604030504040204" pitchFamily="34" charset="0"/>
                <a:ea typeface="Tahoma" panose="020B0604030504040204" pitchFamily="34" charset="0"/>
                <a:cs typeface="Tahoma" panose="020B0604030504040204" pitchFamily="34" charset="0"/>
              </a:rPr>
              <a:t>výhodou je možnost přeshraniční spolupráce</a:t>
            </a:r>
            <a:endParaRPr lang="cs-CZ" sz="2000" b="1" dirty="0">
              <a:latin typeface="Tahoma" panose="020B0604030504040204" pitchFamily="34" charset="0"/>
              <a:ea typeface="Tahoma" panose="020B0604030504040204" pitchFamily="34" charset="0"/>
              <a:cs typeface="Tahoma" panose="020B0604030504040204" pitchFamily="34" charset="0"/>
            </a:endParaRPr>
          </a:p>
          <a:p>
            <a:pPr lvl="1"/>
            <a:r>
              <a:rPr lang="cs-CZ" sz="2000" dirty="0">
                <a:latin typeface="Tahoma" panose="020B0604030504040204" pitchFamily="34" charset="0"/>
                <a:ea typeface="Tahoma" panose="020B0604030504040204" pitchFamily="34" charset="0"/>
                <a:cs typeface="Tahoma" panose="020B0604030504040204" pitchFamily="34" charset="0"/>
              </a:rPr>
              <a:t>z velké části se jedná o horský terén, zejména v zimních měsících špatně </a:t>
            </a:r>
            <a:r>
              <a:rPr lang="cs-CZ" sz="2000" dirty="0" smtClean="0">
                <a:latin typeface="Tahoma" panose="020B0604030504040204" pitchFamily="34" charset="0"/>
                <a:ea typeface="Tahoma" panose="020B0604030504040204" pitchFamily="34" charset="0"/>
                <a:cs typeface="Tahoma" panose="020B0604030504040204" pitchFamily="34" charset="0"/>
              </a:rPr>
              <a:t>dostupný – </a:t>
            </a:r>
            <a:r>
              <a:rPr lang="cs-CZ" sz="2000" b="1" dirty="0" smtClean="0">
                <a:latin typeface="Tahoma" panose="020B0604030504040204" pitchFamily="34" charset="0"/>
                <a:ea typeface="Tahoma" panose="020B0604030504040204" pitchFamily="34" charset="0"/>
                <a:cs typeface="Tahoma" panose="020B0604030504040204" pitchFamily="34" charset="0"/>
              </a:rPr>
              <a:t>nedocenitelná sousedská pomoc</a:t>
            </a:r>
          </a:p>
          <a:p>
            <a:pPr lvl="1"/>
            <a:r>
              <a:rPr lang="cs-CZ" sz="2000" dirty="0" smtClean="0">
                <a:latin typeface="Tahoma" panose="020B0604030504040204" pitchFamily="34" charset="0"/>
                <a:ea typeface="Tahoma" panose="020B0604030504040204" pitchFamily="34" charset="0"/>
                <a:cs typeface="Tahoma" panose="020B0604030504040204" pitchFamily="34" charset="0"/>
              </a:rPr>
              <a:t>Velká </a:t>
            </a:r>
            <a:r>
              <a:rPr lang="cs-CZ" sz="2000" dirty="0" err="1" smtClean="0">
                <a:latin typeface="Tahoma" panose="020B0604030504040204" pitchFamily="34" charset="0"/>
                <a:ea typeface="Tahoma" panose="020B0604030504040204" pitchFamily="34" charset="0"/>
                <a:cs typeface="Tahoma" panose="020B0604030504040204" pitchFamily="34" charset="0"/>
              </a:rPr>
              <a:t>dojezdovost</a:t>
            </a:r>
            <a:r>
              <a:rPr lang="cs-CZ" sz="2000" dirty="0" smtClean="0">
                <a:latin typeface="Tahoma" panose="020B0604030504040204" pitchFamily="34" charset="0"/>
                <a:ea typeface="Tahoma" panose="020B0604030504040204" pitchFamily="34" charset="0"/>
                <a:cs typeface="Tahoma" panose="020B0604030504040204" pitchFamily="34" charset="0"/>
              </a:rPr>
              <a:t> tzn. větší náklady , služba pro méně klientů – služby se brání, neboť obce ani kraj ztráty způsobené dlouhými vzdálenostmi za  klienty v odlehlých místech nechtějí hradit</a:t>
            </a:r>
          </a:p>
          <a:p>
            <a:pPr lvl="1"/>
            <a:r>
              <a:rPr lang="cs-CZ" sz="2000" dirty="0" smtClean="0">
                <a:latin typeface="Tahoma" panose="020B0604030504040204" pitchFamily="34" charset="0"/>
                <a:ea typeface="Tahoma" panose="020B0604030504040204" pitchFamily="34" charset="0"/>
                <a:cs typeface="Tahoma" panose="020B0604030504040204" pitchFamily="34" charset="0"/>
              </a:rPr>
              <a:t>systémově chybí zařízení s nižším standardem, kde by se i klient celoživotně na ubytovně, na ulici cítil dobře</a:t>
            </a:r>
          </a:p>
          <a:p>
            <a:pPr marL="457200" lvl="1" indent="0">
              <a:buNone/>
            </a:pPr>
            <a:endParaRPr lang="cs-CZ"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3085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 </a:t>
            </a:r>
            <a:endParaRPr lang="cs-CZ" dirty="0"/>
          </a:p>
        </p:txBody>
      </p:sp>
      <p:sp>
        <p:nvSpPr>
          <p:cNvPr id="3" name="Zástupný symbol pro obsah 2"/>
          <p:cNvSpPr>
            <a:spLocks noGrp="1"/>
          </p:cNvSpPr>
          <p:nvPr>
            <p:ph sz="quarter" idx="13"/>
          </p:nvPr>
        </p:nvSpPr>
        <p:spPr/>
        <p:txBody>
          <a:bodyPr>
            <a:normAutofit lnSpcReduction="10000"/>
          </a:bodyPr>
          <a:lstStyle/>
          <a:p>
            <a:r>
              <a:rPr lang="cs-CZ" dirty="0" smtClean="0"/>
              <a:t>Nedostatek nebo chybějící služba mají pro nás i pozitivní důsledky</a:t>
            </a:r>
          </a:p>
          <a:p>
            <a:r>
              <a:rPr lang="cs-CZ" dirty="0" smtClean="0"/>
              <a:t>- příležitost pro sousedskou výpomoc</a:t>
            </a:r>
          </a:p>
          <a:p>
            <a:r>
              <a:rPr lang="cs-CZ" dirty="0" smtClean="0"/>
              <a:t>- kreativitu sociální práce</a:t>
            </a:r>
          </a:p>
          <a:p>
            <a:r>
              <a:rPr lang="cs-CZ" dirty="0" smtClean="0"/>
              <a:t>- vážíme si každé pomoci, kterou lze pro klienty využít – úžasná spolupráce s Oblastní charitou Jilemnice</a:t>
            </a:r>
          </a:p>
          <a:p>
            <a:r>
              <a:rPr lang="cs-CZ" dirty="0" smtClean="0"/>
              <a:t>- vstoupili jsme do projektu, který nám přinesl 2 nová pracovní místa a tím se naskytl  prostor pro bližší kontakt s obcemi i službami, možnost častěji pracovat v terénu, možnost supervize</a:t>
            </a:r>
          </a:p>
          <a:p>
            <a:endParaRPr lang="cs-CZ" dirty="0"/>
          </a:p>
        </p:txBody>
      </p:sp>
    </p:spTree>
    <p:extLst>
      <p:ext uri="{BB962C8B-B14F-4D97-AF65-F5344CB8AC3E}">
        <p14:creationId xmlns:p14="http://schemas.microsoft.com/office/powerpoint/2010/main" val="3259384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59495" y="1344168"/>
            <a:ext cx="10364451" cy="4343400"/>
          </a:xfrm>
        </p:spPr>
        <p:txBody>
          <a:bodyPr>
            <a:normAutofit/>
          </a:bodyPr>
          <a:lstStyle/>
          <a:p>
            <a:r>
              <a:rPr lang="cs-CZ" sz="2000" b="1" dirty="0" smtClean="0">
                <a:latin typeface="Tahoma" panose="020B0604030504040204" pitchFamily="34" charset="0"/>
                <a:ea typeface="Tahoma" panose="020B0604030504040204" pitchFamily="34" charset="0"/>
                <a:cs typeface="Tahoma" panose="020B0604030504040204" pitchFamily="34" charset="0"/>
              </a:rPr>
              <a:t>nezbývá než zajišťovat služby  na základě znalosti místních poměrů, sousedské pomoci a charitní činnosti.</a:t>
            </a:r>
            <a:br>
              <a:rPr lang="cs-CZ" sz="2000" b="1" dirty="0" smtClean="0">
                <a:latin typeface="Tahoma" panose="020B0604030504040204" pitchFamily="34" charset="0"/>
                <a:ea typeface="Tahoma" panose="020B0604030504040204" pitchFamily="34" charset="0"/>
                <a:cs typeface="Tahoma" panose="020B0604030504040204" pitchFamily="34" charset="0"/>
              </a:rPr>
            </a:br>
            <a:r>
              <a:rPr lang="cs-CZ" sz="2000" b="1" dirty="0">
                <a:latin typeface="Tahoma" panose="020B0604030504040204" pitchFamily="34" charset="0"/>
                <a:ea typeface="Tahoma" panose="020B0604030504040204" pitchFamily="34" charset="0"/>
                <a:cs typeface="Tahoma" panose="020B0604030504040204" pitchFamily="34" charset="0"/>
              </a:rPr>
              <a:t/>
            </a:r>
            <a:br>
              <a:rPr lang="cs-CZ" sz="2000" b="1" dirty="0">
                <a:latin typeface="Tahoma" panose="020B0604030504040204" pitchFamily="34" charset="0"/>
                <a:ea typeface="Tahoma" panose="020B0604030504040204" pitchFamily="34" charset="0"/>
                <a:cs typeface="Tahoma" panose="020B0604030504040204" pitchFamily="34" charset="0"/>
              </a:rPr>
            </a:br>
            <a:r>
              <a:rPr lang="cs-CZ" sz="2000" b="1" dirty="0" smtClean="0">
                <a:latin typeface="Tahoma" panose="020B0604030504040204" pitchFamily="34" charset="0"/>
                <a:ea typeface="Tahoma" panose="020B0604030504040204" pitchFamily="34" charset="0"/>
                <a:cs typeface="Tahoma" panose="020B0604030504040204" pitchFamily="34" charset="0"/>
              </a:rPr>
              <a:t/>
            </a:r>
            <a:br>
              <a:rPr lang="cs-CZ" sz="2000" b="1" dirty="0" smtClean="0">
                <a:latin typeface="Tahoma" panose="020B0604030504040204" pitchFamily="34" charset="0"/>
                <a:ea typeface="Tahoma" panose="020B0604030504040204" pitchFamily="34" charset="0"/>
                <a:cs typeface="Tahoma" panose="020B0604030504040204" pitchFamily="34" charset="0"/>
              </a:rPr>
            </a:br>
            <a:r>
              <a:rPr lang="cs-CZ" sz="2000" b="1" dirty="0">
                <a:latin typeface="Tahoma" panose="020B0604030504040204" pitchFamily="34" charset="0"/>
                <a:ea typeface="Tahoma" panose="020B0604030504040204" pitchFamily="34" charset="0"/>
                <a:cs typeface="Tahoma" panose="020B0604030504040204" pitchFamily="34" charset="0"/>
              </a:rPr>
              <a:t/>
            </a:r>
            <a:br>
              <a:rPr lang="cs-CZ" sz="2000" b="1" dirty="0">
                <a:latin typeface="Tahoma" panose="020B0604030504040204" pitchFamily="34" charset="0"/>
                <a:ea typeface="Tahoma" panose="020B0604030504040204" pitchFamily="34" charset="0"/>
                <a:cs typeface="Tahoma" panose="020B0604030504040204" pitchFamily="34" charset="0"/>
              </a:rPr>
            </a:br>
            <a:r>
              <a:rPr lang="cs-CZ" sz="2000" b="1" dirty="0" smtClean="0">
                <a:latin typeface="Tahoma" panose="020B0604030504040204" pitchFamily="34" charset="0"/>
                <a:ea typeface="Tahoma" panose="020B0604030504040204" pitchFamily="34" charset="0"/>
                <a:cs typeface="Tahoma" panose="020B0604030504040204" pitchFamily="34" charset="0"/>
              </a:rPr>
              <a:t/>
            </a:r>
            <a:br>
              <a:rPr lang="cs-CZ" sz="2000" b="1" dirty="0" smtClean="0">
                <a:latin typeface="Tahoma" panose="020B0604030504040204" pitchFamily="34" charset="0"/>
                <a:ea typeface="Tahoma" panose="020B0604030504040204" pitchFamily="34" charset="0"/>
                <a:cs typeface="Tahoma" panose="020B0604030504040204" pitchFamily="34" charset="0"/>
              </a:rPr>
            </a:br>
            <a:r>
              <a:rPr lang="cs-CZ" sz="2000" b="1" dirty="0">
                <a:latin typeface="Tahoma" panose="020B0604030504040204" pitchFamily="34" charset="0"/>
                <a:ea typeface="Tahoma" panose="020B0604030504040204" pitchFamily="34" charset="0"/>
                <a:cs typeface="Tahoma" panose="020B0604030504040204" pitchFamily="34" charset="0"/>
              </a:rPr>
              <a:t/>
            </a:r>
            <a:br>
              <a:rPr lang="cs-CZ" sz="2000" b="1" dirty="0">
                <a:latin typeface="Tahoma" panose="020B0604030504040204" pitchFamily="34" charset="0"/>
                <a:ea typeface="Tahoma" panose="020B0604030504040204" pitchFamily="34" charset="0"/>
                <a:cs typeface="Tahoma" panose="020B0604030504040204" pitchFamily="34" charset="0"/>
              </a:rPr>
            </a:br>
            <a:r>
              <a:rPr lang="cs-CZ" sz="2000" b="1" dirty="0" smtClean="0">
                <a:latin typeface="Tahoma" panose="020B0604030504040204" pitchFamily="34" charset="0"/>
                <a:ea typeface="Tahoma" panose="020B0604030504040204" pitchFamily="34" charset="0"/>
                <a:cs typeface="Tahoma" panose="020B0604030504040204" pitchFamily="34" charset="0"/>
              </a:rPr>
              <a:t/>
            </a:r>
            <a:br>
              <a:rPr lang="cs-CZ" sz="2000" b="1" dirty="0" smtClean="0">
                <a:latin typeface="Tahoma" panose="020B0604030504040204" pitchFamily="34" charset="0"/>
                <a:ea typeface="Tahoma" panose="020B0604030504040204" pitchFamily="34" charset="0"/>
                <a:cs typeface="Tahoma" panose="020B0604030504040204" pitchFamily="34" charset="0"/>
              </a:rPr>
            </a:br>
            <a:r>
              <a:rPr lang="cs-CZ" sz="2000" b="1" dirty="0">
                <a:latin typeface="Tahoma" panose="020B0604030504040204" pitchFamily="34" charset="0"/>
                <a:ea typeface="Tahoma" panose="020B0604030504040204" pitchFamily="34" charset="0"/>
                <a:cs typeface="Tahoma" panose="020B0604030504040204" pitchFamily="34" charset="0"/>
              </a:rPr>
              <a:t/>
            </a:r>
            <a:br>
              <a:rPr lang="cs-CZ" sz="2000" b="1" dirty="0">
                <a:latin typeface="Tahoma" panose="020B0604030504040204" pitchFamily="34" charset="0"/>
                <a:ea typeface="Tahoma" panose="020B0604030504040204" pitchFamily="34" charset="0"/>
                <a:cs typeface="Tahoma" panose="020B0604030504040204" pitchFamily="34" charset="0"/>
              </a:rPr>
            </a:br>
            <a:r>
              <a:rPr lang="cs-CZ" sz="2000" b="1" dirty="0" smtClean="0">
                <a:latin typeface="Tahoma" panose="020B0604030504040204" pitchFamily="34" charset="0"/>
                <a:ea typeface="Tahoma" panose="020B0604030504040204" pitchFamily="34" charset="0"/>
                <a:cs typeface="Tahoma" panose="020B0604030504040204" pitchFamily="34" charset="0"/>
              </a:rPr>
              <a:t/>
            </a:r>
            <a:br>
              <a:rPr lang="cs-CZ" sz="2000" b="1" dirty="0" smtClean="0">
                <a:latin typeface="Tahoma" panose="020B0604030504040204" pitchFamily="34" charset="0"/>
                <a:ea typeface="Tahoma" panose="020B0604030504040204" pitchFamily="34" charset="0"/>
                <a:cs typeface="Tahoma" panose="020B0604030504040204" pitchFamily="34" charset="0"/>
              </a:rPr>
            </a:br>
            <a:r>
              <a:rPr lang="cs-CZ" sz="2000" b="1" dirty="0" smtClean="0">
                <a:latin typeface="Tahoma" panose="020B0604030504040204" pitchFamily="34" charset="0"/>
                <a:ea typeface="Tahoma" panose="020B0604030504040204" pitchFamily="34" charset="0"/>
                <a:cs typeface="Tahoma" panose="020B0604030504040204" pitchFamily="34" charset="0"/>
              </a:rPr>
              <a:t>Děkuji za pozornost</a:t>
            </a:r>
            <a:endParaRPr lang="cs-CZ" sz="2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87172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latin typeface="Tahoma" panose="020B0604030504040204" pitchFamily="34" charset="0"/>
                <a:ea typeface="Tahoma" panose="020B0604030504040204" pitchFamily="34" charset="0"/>
                <a:cs typeface="Tahoma" panose="020B0604030504040204" pitchFamily="34" charset="0"/>
              </a:rPr>
              <a:t>Kdy není s kým spolupracovat</a:t>
            </a:r>
            <a:r>
              <a:rPr lang="cs-CZ" dirty="0">
                <a:latin typeface="Tahoma" panose="020B0604030504040204" pitchFamily="34" charset="0"/>
                <a:ea typeface="Tahoma" panose="020B0604030504040204" pitchFamily="34" charset="0"/>
                <a:cs typeface="Tahoma" panose="020B0604030504040204" pitchFamily="34" charset="0"/>
              </a:rPr>
              <a:t/>
            </a:r>
            <a:br>
              <a:rPr lang="cs-CZ" dirty="0">
                <a:latin typeface="Tahoma" panose="020B0604030504040204" pitchFamily="34" charset="0"/>
                <a:ea typeface="Tahoma" panose="020B0604030504040204" pitchFamily="34" charset="0"/>
                <a:cs typeface="Tahoma" panose="020B0604030504040204" pitchFamily="34" charset="0"/>
              </a:rPr>
            </a:br>
            <a:endParaRPr lang="cs-CZ" dirty="0"/>
          </a:p>
        </p:txBody>
      </p:sp>
      <p:sp>
        <p:nvSpPr>
          <p:cNvPr id="3" name="Zástupný symbol pro obsah 2"/>
          <p:cNvSpPr>
            <a:spLocks noGrp="1"/>
          </p:cNvSpPr>
          <p:nvPr>
            <p:ph sz="quarter" idx="13"/>
          </p:nvPr>
        </p:nvSpPr>
        <p:spPr/>
        <p:txBody>
          <a:bodyPr/>
          <a:lstStyle/>
          <a:p>
            <a:pPr>
              <a:buFontTx/>
              <a:buChar char="-"/>
            </a:pPr>
            <a:r>
              <a:rPr lang="cs-CZ" dirty="0" smtClean="0"/>
              <a:t>Na území ORP chybí služba</a:t>
            </a:r>
          </a:p>
          <a:p>
            <a:pPr>
              <a:buFontTx/>
              <a:buChar char="-"/>
            </a:pPr>
            <a:r>
              <a:rPr lang="cs-CZ" dirty="0" smtClean="0"/>
              <a:t>Služba nechybí  - trvale naplněná kapacita zařízení</a:t>
            </a:r>
          </a:p>
          <a:p>
            <a:pPr>
              <a:buFontTx/>
              <a:buChar char="-"/>
            </a:pPr>
            <a:r>
              <a:rPr lang="cs-CZ" dirty="0" smtClean="0"/>
              <a:t>Nemotivovaný klient</a:t>
            </a:r>
          </a:p>
          <a:p>
            <a:pPr>
              <a:buFontTx/>
              <a:buChar char="-"/>
            </a:pPr>
            <a:r>
              <a:rPr lang="cs-CZ" dirty="0" smtClean="0"/>
              <a:t>Nespolupracující orgány</a:t>
            </a:r>
            <a:endParaRPr lang="cs-CZ" dirty="0"/>
          </a:p>
        </p:txBody>
      </p:sp>
    </p:spTree>
    <p:extLst>
      <p:ext uri="{BB962C8B-B14F-4D97-AF65-F5344CB8AC3E}">
        <p14:creationId xmlns:p14="http://schemas.microsoft.com/office/powerpoint/2010/main" val="528237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latin typeface="Tahoma" panose="020B0604030504040204" pitchFamily="34" charset="0"/>
                <a:ea typeface="Tahoma" panose="020B0604030504040204" pitchFamily="34" charset="0"/>
                <a:cs typeface="Tahoma" panose="020B0604030504040204" pitchFamily="34" charset="0"/>
              </a:rPr>
              <a:t>na území ORP chybí služba </a:t>
            </a:r>
            <a:r>
              <a:rPr lang="cs-CZ" b="1" dirty="0">
                <a:latin typeface="Tahoma" panose="020B0604030504040204" pitchFamily="34" charset="0"/>
                <a:ea typeface="Tahoma" panose="020B0604030504040204" pitchFamily="34" charset="0"/>
                <a:cs typeface="Tahoma" panose="020B0604030504040204" pitchFamily="34" charset="0"/>
              </a:rPr>
              <a:t>osobní asistence</a:t>
            </a:r>
            <a:r>
              <a:rPr lang="cs-CZ" dirty="0">
                <a:latin typeface="Tahoma" panose="020B0604030504040204" pitchFamily="34" charset="0"/>
                <a:ea typeface="Tahoma" panose="020B0604030504040204" pitchFamily="34" charset="0"/>
                <a:cs typeface="Tahoma" panose="020B0604030504040204" pitchFamily="34" charset="0"/>
              </a:rPr>
              <a:t/>
            </a:r>
            <a:br>
              <a:rPr lang="cs-CZ" dirty="0">
                <a:latin typeface="Tahoma" panose="020B0604030504040204" pitchFamily="34" charset="0"/>
                <a:ea typeface="Tahoma" panose="020B0604030504040204" pitchFamily="34" charset="0"/>
                <a:cs typeface="Tahoma" panose="020B0604030504040204" pitchFamily="34" charset="0"/>
              </a:rPr>
            </a:br>
            <a:endParaRPr lang="cs-CZ" dirty="0"/>
          </a:p>
        </p:txBody>
      </p:sp>
      <p:sp>
        <p:nvSpPr>
          <p:cNvPr id="3" name="Zástupný symbol pro obsah 2"/>
          <p:cNvSpPr>
            <a:spLocks noGrp="1"/>
          </p:cNvSpPr>
          <p:nvPr>
            <p:ph sz="quarter" idx="13"/>
          </p:nvPr>
        </p:nvSpPr>
        <p:spPr/>
        <p:txBody>
          <a:bodyPr>
            <a:normAutofit fontScale="85000" lnSpcReduction="20000"/>
          </a:bodyPr>
          <a:lstStyle/>
          <a:p>
            <a:pPr>
              <a:lnSpc>
                <a:spcPct val="107000"/>
              </a:lnSpc>
              <a:spcAft>
                <a:spcPts val="800"/>
              </a:spcAft>
            </a:pPr>
            <a:r>
              <a:rPr lang="cs-CZ" b="1" dirty="0">
                <a:latin typeface="Tahoma" panose="020B0604030504040204" pitchFamily="34" charset="0"/>
                <a:ea typeface="Tahoma" panose="020B0604030504040204" pitchFamily="34" charset="0"/>
                <a:cs typeface="Tahoma" panose="020B0604030504040204" pitchFamily="34" charset="0"/>
              </a:rPr>
              <a:t>Možnosti v </a:t>
            </a:r>
            <a:r>
              <a:rPr lang="cs-CZ" b="1" dirty="0" smtClean="0">
                <a:latin typeface="Tahoma" panose="020B0604030504040204" pitchFamily="34" charset="0"/>
                <a:ea typeface="Tahoma" panose="020B0604030504040204" pitchFamily="34" charset="0"/>
                <a:cs typeface="Tahoma" panose="020B0604030504040204" pitchFamily="34" charset="0"/>
              </a:rPr>
              <a:t>Libereckém Kraji</a:t>
            </a:r>
            <a:endParaRPr lang="cs-CZ" dirty="0">
              <a:latin typeface="Tahoma" panose="020B0604030504040204" pitchFamily="34" charset="0"/>
              <a:ea typeface="Tahoma" panose="020B0604030504040204" pitchFamily="34" charset="0"/>
              <a:cs typeface="Tahoma" panose="020B0604030504040204" pitchFamily="34" charset="0"/>
            </a:endParaRPr>
          </a:p>
          <a:p>
            <a:pPr>
              <a:lnSpc>
                <a:spcPct val="107000"/>
              </a:lnSpc>
              <a:spcAft>
                <a:spcPts val="800"/>
              </a:spcAft>
            </a:pPr>
            <a:r>
              <a:rPr lang="cs-CZ" b="1" dirty="0" smtClean="0">
                <a:latin typeface="Tahoma" panose="020B0604030504040204" pitchFamily="34" charset="0"/>
                <a:ea typeface="Tahoma" panose="020B0604030504040204" pitchFamily="34" charset="0"/>
                <a:cs typeface="Tahoma" panose="020B0604030504040204" pitchFamily="34" charset="0"/>
              </a:rPr>
              <a:t>Služba pro Seniory a zdravotně </a:t>
            </a:r>
            <a:r>
              <a:rPr lang="cs-CZ" b="1" dirty="0">
                <a:latin typeface="Tahoma" panose="020B0604030504040204" pitchFamily="34" charset="0"/>
                <a:ea typeface="Tahoma" panose="020B0604030504040204" pitchFamily="34" charset="0"/>
                <a:cs typeface="Tahoma" panose="020B0604030504040204" pitchFamily="34" charset="0"/>
              </a:rPr>
              <a:t>postižené </a:t>
            </a:r>
            <a:r>
              <a:rPr lang="cs-CZ" b="1" dirty="0" smtClean="0">
                <a:latin typeface="Tahoma" panose="020B0604030504040204" pitchFamily="34" charset="0"/>
                <a:ea typeface="Tahoma" panose="020B0604030504040204" pitchFamily="34" charset="0"/>
                <a:cs typeface="Tahoma" panose="020B0604030504040204" pitchFamily="34" charset="0"/>
              </a:rPr>
              <a:t>v Semilech </a:t>
            </a:r>
            <a:r>
              <a:rPr lang="cs-CZ" dirty="0">
                <a:latin typeface="Tahoma" panose="020B0604030504040204" pitchFamily="34" charset="0"/>
                <a:ea typeface="Tahoma" panose="020B0604030504040204" pitchFamily="34" charset="0"/>
                <a:cs typeface="Tahoma" panose="020B0604030504040204" pitchFamily="34" charset="0"/>
              </a:rPr>
              <a:t>(pořadník, přednost mají klienti ORP Semily</a:t>
            </a:r>
            <a:r>
              <a:rPr lang="cs-CZ" dirty="0" smtClean="0">
                <a:latin typeface="Tahoma" panose="020B0604030504040204" pitchFamily="34" charset="0"/>
                <a:ea typeface="Tahoma" panose="020B0604030504040204" pitchFamily="34" charset="0"/>
                <a:cs typeface="Tahoma" panose="020B0604030504040204" pitchFamily="34" charset="0"/>
              </a:rPr>
              <a:t>) – neuspěli jsme ani v jednom případě</a:t>
            </a:r>
            <a:endParaRPr lang="cs-CZ" dirty="0">
              <a:latin typeface="Tahoma" panose="020B0604030504040204" pitchFamily="34" charset="0"/>
              <a:ea typeface="Tahoma" panose="020B0604030504040204" pitchFamily="34" charset="0"/>
              <a:cs typeface="Tahoma" panose="020B0604030504040204" pitchFamily="34" charset="0"/>
            </a:endParaRPr>
          </a:p>
          <a:p>
            <a:pPr>
              <a:lnSpc>
                <a:spcPct val="107000"/>
              </a:lnSpc>
              <a:spcAft>
                <a:spcPts val="800"/>
              </a:spcAft>
            </a:pPr>
            <a:r>
              <a:rPr lang="cs-CZ" dirty="0">
                <a:latin typeface="Tahoma" panose="020B0604030504040204" pitchFamily="34" charset="0"/>
                <a:ea typeface="Tahoma" panose="020B0604030504040204" pitchFamily="34" charset="0"/>
                <a:cs typeface="Tahoma" panose="020B0604030504040204" pitchFamily="34" charset="0"/>
              </a:rPr>
              <a:t> </a:t>
            </a:r>
          </a:p>
          <a:p>
            <a:pPr>
              <a:lnSpc>
                <a:spcPct val="107000"/>
              </a:lnSpc>
              <a:spcAft>
                <a:spcPts val="800"/>
              </a:spcAft>
            </a:pPr>
            <a:r>
              <a:rPr lang="cs-CZ" b="1" dirty="0" smtClean="0">
                <a:latin typeface="Tahoma" panose="020B0604030504040204" pitchFamily="34" charset="0"/>
                <a:ea typeface="Tahoma" panose="020B0604030504040204" pitchFamily="34" charset="0"/>
                <a:cs typeface="Tahoma" panose="020B0604030504040204" pitchFamily="34" charset="0"/>
              </a:rPr>
              <a:t>Alternativa </a:t>
            </a:r>
            <a:r>
              <a:rPr lang="cs-CZ" b="1" dirty="0">
                <a:latin typeface="Tahoma" panose="020B0604030504040204" pitchFamily="34" charset="0"/>
                <a:ea typeface="Tahoma" panose="020B0604030504040204" pitchFamily="34" charset="0"/>
                <a:cs typeface="Tahoma" panose="020B0604030504040204" pitchFamily="34" charset="0"/>
              </a:rPr>
              <a:t>mimo </a:t>
            </a:r>
            <a:r>
              <a:rPr lang="cs-CZ" b="1" dirty="0" smtClean="0">
                <a:latin typeface="Tahoma" panose="020B0604030504040204" pitchFamily="34" charset="0"/>
                <a:ea typeface="Tahoma" panose="020B0604030504040204" pitchFamily="34" charset="0"/>
                <a:cs typeface="Tahoma" panose="020B0604030504040204" pitchFamily="34" charset="0"/>
              </a:rPr>
              <a:t>území Libereckého kraje </a:t>
            </a:r>
            <a:r>
              <a:rPr lang="cs-CZ" dirty="0">
                <a:latin typeface="Tahoma" panose="020B0604030504040204" pitchFamily="34" charset="0"/>
                <a:ea typeface="Tahoma" panose="020B0604030504040204" pitchFamily="34" charset="0"/>
                <a:cs typeface="Tahoma" panose="020B0604030504040204" pitchFamily="34" charset="0"/>
              </a:rPr>
              <a:t>(dojezd pouze do sousedící </a:t>
            </a:r>
            <a:r>
              <a:rPr lang="cs-CZ" dirty="0" smtClean="0">
                <a:latin typeface="Tahoma" panose="020B0604030504040204" pitchFamily="34" charset="0"/>
                <a:ea typeface="Tahoma" panose="020B0604030504040204" pitchFamily="34" charset="0"/>
                <a:cs typeface="Tahoma" panose="020B0604030504040204" pitchFamily="34" charset="0"/>
              </a:rPr>
              <a:t>obce</a:t>
            </a:r>
            <a:r>
              <a:rPr lang="cs-CZ" dirty="0">
                <a:latin typeface="Tahoma" panose="020B0604030504040204" pitchFamily="34" charset="0"/>
                <a:ea typeface="Tahoma" panose="020B0604030504040204" pitchFamily="34" charset="0"/>
                <a:cs typeface="Tahoma" panose="020B0604030504040204" pitchFamily="34" charset="0"/>
              </a:rPr>
              <a:t>)</a:t>
            </a:r>
          </a:p>
          <a:p>
            <a:pPr>
              <a:lnSpc>
                <a:spcPct val="107000"/>
              </a:lnSpc>
              <a:spcAft>
                <a:spcPts val="800"/>
              </a:spcAft>
            </a:pPr>
            <a:r>
              <a:rPr lang="cs-CZ" b="1" dirty="0">
                <a:latin typeface="Tahoma" panose="020B0604030504040204" pitchFamily="34" charset="0"/>
                <a:ea typeface="Tahoma" panose="020B0604030504040204" pitchFamily="34" charset="0"/>
                <a:cs typeface="Tahoma" panose="020B0604030504040204" pitchFamily="34" charset="0"/>
              </a:rPr>
              <a:t>Služba pro </a:t>
            </a:r>
            <a:r>
              <a:rPr lang="cs-CZ" b="1" dirty="0" smtClean="0">
                <a:latin typeface="Tahoma" panose="020B0604030504040204" pitchFamily="34" charset="0"/>
                <a:ea typeface="Tahoma" panose="020B0604030504040204" pitchFamily="34" charset="0"/>
                <a:cs typeface="Tahoma" panose="020B0604030504040204" pitchFamily="34" charset="0"/>
              </a:rPr>
              <a:t>seniory a zdravotně </a:t>
            </a:r>
            <a:r>
              <a:rPr lang="cs-CZ" b="1" dirty="0">
                <a:latin typeface="Tahoma" panose="020B0604030504040204" pitchFamily="34" charset="0"/>
                <a:ea typeface="Tahoma" panose="020B0604030504040204" pitchFamily="34" charset="0"/>
                <a:cs typeface="Tahoma" panose="020B0604030504040204" pitchFamily="34" charset="0"/>
              </a:rPr>
              <a:t>postižené </a:t>
            </a:r>
            <a:r>
              <a:rPr lang="cs-CZ" b="1" dirty="0" smtClean="0">
                <a:latin typeface="Tahoma" panose="020B0604030504040204" pitchFamily="34" charset="0"/>
                <a:ea typeface="Tahoma" panose="020B0604030504040204" pitchFamily="34" charset="0"/>
                <a:cs typeface="Tahoma" panose="020B0604030504040204" pitchFamily="34" charset="0"/>
              </a:rPr>
              <a:t>ve Staré Pace </a:t>
            </a:r>
            <a:r>
              <a:rPr lang="cs-CZ" dirty="0">
                <a:latin typeface="Tahoma" panose="020B0604030504040204" pitchFamily="34" charset="0"/>
                <a:ea typeface="Tahoma" panose="020B0604030504040204" pitchFamily="34" charset="0"/>
                <a:cs typeface="Tahoma" panose="020B0604030504040204" pitchFamily="34" charset="0"/>
              </a:rPr>
              <a:t>(pořadník, přednost mají </a:t>
            </a:r>
            <a:r>
              <a:rPr lang="cs-CZ" dirty="0" smtClean="0">
                <a:latin typeface="Tahoma" panose="020B0604030504040204" pitchFamily="34" charset="0"/>
                <a:ea typeface="Tahoma" panose="020B0604030504040204" pitchFamily="34" charset="0"/>
                <a:cs typeface="Tahoma" panose="020B0604030504040204" pitchFamily="34" charset="0"/>
              </a:rPr>
              <a:t>klienti ze staré paky)- neuspěli jsme</a:t>
            </a:r>
            <a:endParaRPr lang="cs-CZ" dirty="0">
              <a:latin typeface="Tahoma" panose="020B0604030504040204" pitchFamily="34" charset="0"/>
              <a:ea typeface="Tahoma" panose="020B0604030504040204" pitchFamily="34" charset="0"/>
              <a:cs typeface="Tahoma" panose="020B0604030504040204" pitchFamily="34" charset="0"/>
            </a:endParaRPr>
          </a:p>
          <a:p>
            <a:pPr>
              <a:lnSpc>
                <a:spcPct val="107000"/>
              </a:lnSpc>
              <a:spcAft>
                <a:spcPts val="800"/>
              </a:spcAft>
            </a:pPr>
            <a:r>
              <a:rPr lang="cs-CZ" b="1" dirty="0">
                <a:latin typeface="Tahoma" panose="020B0604030504040204" pitchFamily="34" charset="0"/>
                <a:ea typeface="Tahoma" panose="020B0604030504040204" pitchFamily="34" charset="0"/>
                <a:cs typeface="Tahoma" panose="020B0604030504040204" pitchFamily="34" charset="0"/>
              </a:rPr>
              <a:t>Služba pro </a:t>
            </a:r>
            <a:r>
              <a:rPr lang="cs-CZ" b="1" dirty="0" smtClean="0">
                <a:latin typeface="Tahoma" panose="020B0604030504040204" pitchFamily="34" charset="0"/>
                <a:ea typeface="Tahoma" panose="020B0604030504040204" pitchFamily="34" charset="0"/>
                <a:cs typeface="Tahoma" panose="020B0604030504040204" pitchFamily="34" charset="0"/>
              </a:rPr>
              <a:t>Seniory v Nové Pace </a:t>
            </a:r>
            <a:r>
              <a:rPr lang="cs-CZ" dirty="0">
                <a:latin typeface="Tahoma" panose="020B0604030504040204" pitchFamily="34" charset="0"/>
                <a:ea typeface="Tahoma" panose="020B0604030504040204" pitchFamily="34" charset="0"/>
                <a:cs typeface="Tahoma" panose="020B0604030504040204" pitchFamily="34" charset="0"/>
              </a:rPr>
              <a:t>(pořadník, přednost mají </a:t>
            </a:r>
            <a:r>
              <a:rPr lang="cs-CZ" dirty="0" smtClean="0">
                <a:latin typeface="Tahoma" panose="020B0604030504040204" pitchFamily="34" charset="0"/>
                <a:ea typeface="Tahoma" panose="020B0604030504040204" pitchFamily="34" charset="0"/>
                <a:cs typeface="Tahoma" panose="020B0604030504040204" pitchFamily="34" charset="0"/>
              </a:rPr>
              <a:t>klienti z ORP Nová Paka</a:t>
            </a:r>
            <a:r>
              <a:rPr lang="cs-CZ" dirty="0" smtClean="0">
                <a:latin typeface="Times New Roman" panose="02020603050405020304" pitchFamily="18" charset="0"/>
                <a:ea typeface="Calibri" panose="020F0502020204030204" pitchFamily="34" charset="0"/>
                <a:cs typeface="Times New Roman" panose="02020603050405020304" pitchFamily="18" charset="0"/>
              </a:rPr>
              <a:t>) - </a:t>
            </a:r>
            <a:r>
              <a:rPr lang="cs-CZ" dirty="0">
                <a:latin typeface="Tahoma" panose="020B0604030504040204" pitchFamily="34" charset="0"/>
                <a:ea typeface="Tahoma" panose="020B0604030504040204" pitchFamily="34" charset="0"/>
                <a:cs typeface="Tahoma" panose="020B0604030504040204" pitchFamily="34" charset="0"/>
              </a:rPr>
              <a:t>neuspěli jsme </a:t>
            </a:r>
            <a:endParaRPr lang="cs-CZ" dirty="0">
              <a:latin typeface="Calibri" panose="020F0502020204030204" pitchFamily="34" charset="0"/>
              <a:ea typeface="Calibri" panose="020F0502020204030204" pitchFamily="34" charset="0"/>
              <a:cs typeface="Times New Roman" panose="02020603050405020304" pitchFamily="18" charset="0"/>
            </a:endParaRPr>
          </a:p>
          <a:p>
            <a:endParaRPr lang="cs-CZ" dirty="0"/>
          </a:p>
        </p:txBody>
      </p:sp>
    </p:spTree>
    <p:extLst>
      <p:ext uri="{BB962C8B-B14F-4D97-AF65-F5344CB8AC3E}">
        <p14:creationId xmlns:p14="http://schemas.microsoft.com/office/powerpoint/2010/main" val="1652759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latin typeface="Tahoma" panose="020B0604030504040204" pitchFamily="34" charset="0"/>
                <a:ea typeface="Tahoma" panose="020B0604030504040204" pitchFamily="34" charset="0"/>
                <a:cs typeface="Tahoma" panose="020B0604030504040204" pitchFamily="34" charset="0"/>
              </a:rPr>
              <a:t>na území ORP chybí služba </a:t>
            </a:r>
            <a:r>
              <a:rPr lang="cs-CZ" b="1" dirty="0" smtClean="0">
                <a:latin typeface="Tahoma" panose="020B0604030504040204" pitchFamily="34" charset="0"/>
                <a:ea typeface="Tahoma" panose="020B0604030504040204" pitchFamily="34" charset="0"/>
                <a:cs typeface="Tahoma" panose="020B0604030504040204" pitchFamily="34" charset="0"/>
              </a:rPr>
              <a:t>noclehárna</a:t>
            </a:r>
            <a:r>
              <a:rPr lang="cs-CZ" dirty="0">
                <a:latin typeface="Tahoma" panose="020B0604030504040204" pitchFamily="34" charset="0"/>
                <a:ea typeface="Tahoma" panose="020B0604030504040204" pitchFamily="34" charset="0"/>
                <a:cs typeface="Tahoma" panose="020B0604030504040204" pitchFamily="34" charset="0"/>
              </a:rPr>
              <a:t/>
            </a:r>
            <a:br>
              <a:rPr lang="cs-CZ" dirty="0">
                <a:latin typeface="Tahoma" panose="020B0604030504040204" pitchFamily="34" charset="0"/>
                <a:ea typeface="Tahoma" panose="020B0604030504040204" pitchFamily="34" charset="0"/>
                <a:cs typeface="Tahoma" panose="020B0604030504040204" pitchFamily="34" charset="0"/>
              </a:rPr>
            </a:br>
            <a:endParaRPr lang="cs-CZ" dirty="0"/>
          </a:p>
        </p:txBody>
      </p:sp>
      <p:sp>
        <p:nvSpPr>
          <p:cNvPr id="3" name="Zástupný symbol pro obsah 2"/>
          <p:cNvSpPr>
            <a:spLocks noGrp="1"/>
          </p:cNvSpPr>
          <p:nvPr>
            <p:ph sz="quarter" idx="13"/>
          </p:nvPr>
        </p:nvSpPr>
        <p:spPr/>
        <p:txBody>
          <a:bodyPr/>
          <a:lstStyle/>
          <a:p>
            <a:pPr>
              <a:lnSpc>
                <a:spcPct val="107000"/>
              </a:lnSpc>
              <a:spcAft>
                <a:spcPts val="800"/>
              </a:spcAft>
            </a:pPr>
            <a:r>
              <a:rPr lang="cs-CZ" b="1" dirty="0">
                <a:latin typeface="Tahoma" panose="020B0604030504040204" pitchFamily="34" charset="0"/>
                <a:ea typeface="Tahoma" panose="020B0604030504040204" pitchFamily="34" charset="0"/>
                <a:cs typeface="Tahoma" panose="020B0604030504040204" pitchFamily="34" charset="0"/>
              </a:rPr>
              <a:t>Možnosti v </a:t>
            </a:r>
            <a:r>
              <a:rPr lang="cs-CZ" b="1" dirty="0" smtClean="0">
                <a:latin typeface="Tahoma" panose="020B0604030504040204" pitchFamily="34" charset="0"/>
                <a:ea typeface="Tahoma" panose="020B0604030504040204" pitchFamily="34" charset="0"/>
                <a:cs typeface="Tahoma" panose="020B0604030504040204" pitchFamily="34" charset="0"/>
              </a:rPr>
              <a:t>Libereckém Kraji</a:t>
            </a:r>
            <a:endParaRPr lang="cs-CZ" dirty="0">
              <a:latin typeface="Tahoma" panose="020B0604030504040204" pitchFamily="34" charset="0"/>
              <a:ea typeface="Tahoma" panose="020B0604030504040204" pitchFamily="34" charset="0"/>
              <a:cs typeface="Tahoma" panose="020B0604030504040204" pitchFamily="34" charset="0"/>
            </a:endParaRPr>
          </a:p>
          <a:p>
            <a:pPr>
              <a:lnSpc>
                <a:spcPct val="107000"/>
              </a:lnSpc>
              <a:spcAft>
                <a:spcPts val="800"/>
              </a:spcAft>
            </a:pPr>
            <a:r>
              <a:rPr lang="cs-CZ" b="1" dirty="0" smtClean="0">
                <a:latin typeface="Tahoma" panose="020B0604030504040204" pitchFamily="34" charset="0"/>
                <a:ea typeface="Tahoma" panose="020B0604030504040204" pitchFamily="34" charset="0"/>
                <a:cs typeface="Tahoma" panose="020B0604030504040204" pitchFamily="34" charset="0"/>
              </a:rPr>
              <a:t>Noclehárna</a:t>
            </a:r>
            <a:r>
              <a:rPr lang="cs-CZ" dirty="0" smtClean="0">
                <a:latin typeface="Tahoma" panose="020B0604030504040204" pitchFamily="34" charset="0"/>
                <a:ea typeface="Tahoma" panose="020B0604030504040204" pitchFamily="34" charset="0"/>
                <a:cs typeface="Tahoma" panose="020B0604030504040204" pitchFamily="34" charset="0"/>
              </a:rPr>
              <a:t> </a:t>
            </a:r>
            <a:r>
              <a:rPr lang="cs-CZ" dirty="0">
                <a:latin typeface="Tahoma" panose="020B0604030504040204" pitchFamily="34" charset="0"/>
                <a:ea typeface="Tahoma" panose="020B0604030504040204" pitchFamily="34" charset="0"/>
                <a:cs typeface="Tahoma" panose="020B0604030504040204" pitchFamily="34" charset="0"/>
              </a:rPr>
              <a:t>v Jablonci nad Nisou ( 60 km, 85 Kč </a:t>
            </a:r>
            <a:r>
              <a:rPr lang="cs-CZ" dirty="0" smtClean="0">
                <a:latin typeface="Tahoma" panose="020B0604030504040204" pitchFamily="34" charset="0"/>
                <a:ea typeface="Tahoma" panose="020B0604030504040204" pitchFamily="34" charset="0"/>
                <a:cs typeface="Tahoma" panose="020B0604030504040204" pitchFamily="34" charset="0"/>
              </a:rPr>
              <a:t>) – klienti odmítají kvůli vzdálenosti</a:t>
            </a:r>
            <a:endParaRPr lang="cs-CZ" dirty="0">
              <a:latin typeface="Tahoma" panose="020B0604030504040204" pitchFamily="34" charset="0"/>
              <a:ea typeface="Tahoma" panose="020B0604030504040204" pitchFamily="34" charset="0"/>
              <a:cs typeface="Tahoma" panose="020B0604030504040204" pitchFamily="34" charset="0"/>
            </a:endParaRPr>
          </a:p>
          <a:p>
            <a:pPr>
              <a:lnSpc>
                <a:spcPct val="107000"/>
              </a:lnSpc>
              <a:spcAft>
                <a:spcPts val="800"/>
              </a:spcAft>
            </a:pPr>
            <a:r>
              <a:rPr lang="cs-CZ" b="1" dirty="0" smtClean="0">
                <a:latin typeface="Tahoma" panose="020B0604030504040204" pitchFamily="34" charset="0"/>
                <a:ea typeface="Tahoma" panose="020B0604030504040204" pitchFamily="34" charset="0"/>
                <a:cs typeface="Tahoma" panose="020B0604030504040204" pitchFamily="34" charset="0"/>
              </a:rPr>
              <a:t>Nyní Alternativa </a:t>
            </a:r>
            <a:r>
              <a:rPr lang="cs-CZ" b="1" dirty="0">
                <a:latin typeface="Tahoma" panose="020B0604030504040204" pitchFamily="34" charset="0"/>
                <a:ea typeface="Tahoma" panose="020B0604030504040204" pitchFamily="34" charset="0"/>
                <a:cs typeface="Tahoma" panose="020B0604030504040204" pitchFamily="34" charset="0"/>
              </a:rPr>
              <a:t>mimo </a:t>
            </a:r>
            <a:r>
              <a:rPr lang="cs-CZ" b="1" dirty="0" smtClean="0">
                <a:latin typeface="Tahoma" panose="020B0604030504040204" pitchFamily="34" charset="0"/>
                <a:ea typeface="Tahoma" panose="020B0604030504040204" pitchFamily="34" charset="0"/>
                <a:cs typeface="Tahoma" panose="020B0604030504040204" pitchFamily="34" charset="0"/>
              </a:rPr>
              <a:t>Liberecký Kraj </a:t>
            </a:r>
            <a:r>
              <a:rPr lang="cs-CZ" dirty="0" smtClean="0">
                <a:latin typeface="Tahoma" panose="020B0604030504040204" pitchFamily="34" charset="0"/>
                <a:ea typeface="Tahoma" panose="020B0604030504040204" pitchFamily="34" charset="0"/>
                <a:cs typeface="Tahoma" panose="020B0604030504040204" pitchFamily="34" charset="0"/>
              </a:rPr>
              <a:t> </a:t>
            </a:r>
            <a:r>
              <a:rPr lang="cs-CZ" dirty="0">
                <a:latin typeface="Tahoma" panose="020B0604030504040204" pitchFamily="34" charset="0"/>
                <a:ea typeface="Tahoma" panose="020B0604030504040204" pitchFamily="34" charset="0"/>
                <a:cs typeface="Tahoma" panose="020B0604030504040204" pitchFamily="34" charset="0"/>
              </a:rPr>
              <a:t>(cca od pol. roku 2018)</a:t>
            </a:r>
          </a:p>
          <a:p>
            <a:pPr>
              <a:lnSpc>
                <a:spcPct val="107000"/>
              </a:lnSpc>
              <a:spcAft>
                <a:spcPts val="800"/>
              </a:spcAft>
            </a:pPr>
            <a:r>
              <a:rPr lang="cs-CZ" b="1" dirty="0">
                <a:latin typeface="Tahoma" panose="020B0604030504040204" pitchFamily="34" charset="0"/>
                <a:ea typeface="Tahoma" panose="020B0604030504040204" pitchFamily="34" charset="0"/>
                <a:cs typeface="Tahoma" panose="020B0604030504040204" pitchFamily="34" charset="0"/>
              </a:rPr>
              <a:t>Noclehárna</a:t>
            </a:r>
            <a:r>
              <a:rPr lang="cs-CZ" dirty="0">
                <a:latin typeface="Tahoma" panose="020B0604030504040204" pitchFamily="34" charset="0"/>
                <a:ea typeface="Tahoma" panose="020B0604030504040204" pitchFamily="34" charset="0"/>
                <a:cs typeface="Tahoma" panose="020B0604030504040204" pitchFamily="34" charset="0"/>
              </a:rPr>
              <a:t> </a:t>
            </a:r>
            <a:r>
              <a:rPr lang="cs-CZ" dirty="0" smtClean="0">
                <a:latin typeface="Tahoma" panose="020B0604030504040204" pitchFamily="34" charset="0"/>
                <a:ea typeface="Tahoma" panose="020B0604030504040204" pitchFamily="34" charset="0"/>
                <a:cs typeface="Tahoma" panose="020B0604030504040204" pitchFamily="34" charset="0"/>
              </a:rPr>
              <a:t>ve Vrchlabí </a:t>
            </a:r>
            <a:r>
              <a:rPr lang="cs-CZ" dirty="0">
                <a:latin typeface="Tahoma" panose="020B0604030504040204" pitchFamily="34" charset="0"/>
                <a:ea typeface="Tahoma" panose="020B0604030504040204" pitchFamily="34" charset="0"/>
                <a:cs typeface="Tahoma" panose="020B0604030504040204" pitchFamily="34" charset="0"/>
              </a:rPr>
              <a:t>(10 km, 24 Kč) </a:t>
            </a:r>
            <a:r>
              <a:rPr lang="cs-CZ" dirty="0" smtClean="0">
                <a:latin typeface="Tahoma" panose="020B0604030504040204" pitchFamily="34" charset="0"/>
                <a:ea typeface="Tahoma" panose="020B0604030504040204" pitchFamily="34" charset="0"/>
                <a:cs typeface="Tahoma" panose="020B0604030504040204" pitchFamily="34" charset="0"/>
              </a:rPr>
              <a:t>– podařilo se ubytování 2 klientů</a:t>
            </a:r>
            <a:endParaRPr lang="cs-CZ" dirty="0">
              <a:latin typeface="Tahoma" panose="020B0604030504040204" pitchFamily="34" charset="0"/>
              <a:ea typeface="Tahoma" panose="020B0604030504040204" pitchFamily="34" charset="0"/>
              <a:cs typeface="Tahoma" panose="020B0604030504040204" pitchFamily="34" charset="0"/>
            </a:endParaRPr>
          </a:p>
          <a:p>
            <a:endParaRPr lang="cs-CZ" dirty="0"/>
          </a:p>
        </p:txBody>
      </p:sp>
    </p:spTree>
    <p:extLst>
      <p:ext uri="{BB962C8B-B14F-4D97-AF65-F5344CB8AC3E}">
        <p14:creationId xmlns:p14="http://schemas.microsoft.com/office/powerpoint/2010/main" val="35033630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latin typeface="Tahoma" panose="020B0604030504040204" pitchFamily="34" charset="0"/>
                <a:ea typeface="Tahoma" panose="020B0604030504040204" pitchFamily="34" charset="0"/>
                <a:cs typeface="Tahoma" panose="020B0604030504040204" pitchFamily="34" charset="0"/>
              </a:rPr>
              <a:t>na území ORP </a:t>
            </a:r>
            <a:r>
              <a:rPr lang="cs-CZ" dirty="0" smtClean="0">
                <a:latin typeface="Tahoma" panose="020B0604030504040204" pitchFamily="34" charset="0"/>
                <a:ea typeface="Tahoma" panose="020B0604030504040204" pitchFamily="34" charset="0"/>
                <a:cs typeface="Tahoma" panose="020B0604030504040204" pitchFamily="34" charset="0"/>
              </a:rPr>
              <a:t>je nedostatečná kapacita </a:t>
            </a:r>
            <a:r>
              <a:rPr lang="cs-CZ" b="1" dirty="0" smtClean="0">
                <a:latin typeface="Tahoma" panose="020B0604030504040204" pitchFamily="34" charset="0"/>
                <a:ea typeface="Tahoma" panose="020B0604030504040204" pitchFamily="34" charset="0"/>
                <a:cs typeface="Tahoma" panose="020B0604030504040204" pitchFamily="34" charset="0"/>
              </a:rPr>
              <a:t>odlehčovací </a:t>
            </a:r>
            <a:r>
              <a:rPr lang="cs-CZ" b="1" dirty="0">
                <a:latin typeface="Tahoma" panose="020B0604030504040204" pitchFamily="34" charset="0"/>
                <a:ea typeface="Tahoma" panose="020B0604030504040204" pitchFamily="34" charset="0"/>
                <a:cs typeface="Tahoma" panose="020B0604030504040204" pitchFamily="34" charset="0"/>
              </a:rPr>
              <a:t>služby</a:t>
            </a:r>
            <a:endParaRPr lang="cs-CZ" dirty="0"/>
          </a:p>
        </p:txBody>
      </p:sp>
      <p:sp>
        <p:nvSpPr>
          <p:cNvPr id="3" name="Zástupný symbol pro obsah 2"/>
          <p:cNvSpPr>
            <a:spLocks noGrp="1"/>
          </p:cNvSpPr>
          <p:nvPr>
            <p:ph sz="quarter" idx="13"/>
          </p:nvPr>
        </p:nvSpPr>
        <p:spPr/>
        <p:txBody>
          <a:bodyPr>
            <a:normAutofit/>
          </a:bodyPr>
          <a:lstStyle/>
          <a:p>
            <a:pPr>
              <a:lnSpc>
                <a:spcPct val="107000"/>
              </a:lnSpc>
              <a:spcAft>
                <a:spcPts val="800"/>
              </a:spcAft>
            </a:pPr>
            <a:r>
              <a:rPr lang="cs-CZ" b="1" dirty="0">
                <a:latin typeface="Tahoma" panose="020B0604030504040204" pitchFamily="34" charset="0"/>
                <a:ea typeface="Tahoma" panose="020B0604030504040204" pitchFamily="34" charset="0"/>
                <a:cs typeface="Tahoma" panose="020B0604030504040204" pitchFamily="34" charset="0"/>
              </a:rPr>
              <a:t>Možnosti v </a:t>
            </a:r>
            <a:r>
              <a:rPr lang="cs-CZ" b="1" dirty="0" smtClean="0">
                <a:latin typeface="Tahoma" panose="020B0604030504040204" pitchFamily="34" charset="0"/>
                <a:ea typeface="Tahoma" panose="020B0604030504040204" pitchFamily="34" charset="0"/>
                <a:cs typeface="Tahoma" panose="020B0604030504040204" pitchFamily="34" charset="0"/>
              </a:rPr>
              <a:t>libereckém kraji </a:t>
            </a:r>
            <a:endParaRPr lang="cs-CZ" dirty="0">
              <a:latin typeface="Tahoma" panose="020B0604030504040204" pitchFamily="34" charset="0"/>
              <a:ea typeface="Tahoma" panose="020B0604030504040204" pitchFamily="34" charset="0"/>
              <a:cs typeface="Tahoma" panose="020B0604030504040204" pitchFamily="34" charset="0"/>
            </a:endParaRPr>
          </a:p>
          <a:p>
            <a:pPr>
              <a:lnSpc>
                <a:spcPct val="107000"/>
              </a:lnSpc>
              <a:spcAft>
                <a:spcPts val="800"/>
              </a:spcAft>
            </a:pPr>
            <a:r>
              <a:rPr lang="cs-CZ" b="1" dirty="0" smtClean="0">
                <a:latin typeface="Tahoma" panose="020B0604030504040204" pitchFamily="34" charset="0"/>
                <a:ea typeface="Tahoma" panose="020B0604030504040204" pitchFamily="34" charset="0"/>
                <a:cs typeface="Tahoma" panose="020B0604030504040204" pitchFamily="34" charset="0"/>
              </a:rPr>
              <a:t>Domov pro seniory </a:t>
            </a:r>
            <a:r>
              <a:rPr lang="cs-CZ" b="1" dirty="0">
                <a:latin typeface="Tahoma" panose="020B0604030504040204" pitchFamily="34" charset="0"/>
                <a:ea typeface="Tahoma" panose="020B0604030504040204" pitchFamily="34" charset="0"/>
                <a:cs typeface="Tahoma" panose="020B0604030504040204" pitchFamily="34" charset="0"/>
              </a:rPr>
              <a:t>v Semilech </a:t>
            </a:r>
            <a:r>
              <a:rPr lang="cs-CZ" dirty="0" smtClean="0">
                <a:latin typeface="Tahoma" panose="020B0604030504040204" pitchFamily="34" charset="0"/>
                <a:ea typeface="Tahoma" panose="020B0604030504040204" pitchFamily="34" charset="0"/>
                <a:cs typeface="Tahoma" panose="020B0604030504040204" pitchFamily="34" charset="0"/>
              </a:rPr>
              <a:t>(24 km)(přednost </a:t>
            </a:r>
            <a:r>
              <a:rPr lang="cs-CZ" dirty="0">
                <a:latin typeface="Tahoma" panose="020B0604030504040204" pitchFamily="34" charset="0"/>
                <a:ea typeface="Tahoma" panose="020B0604030504040204" pitchFamily="34" charset="0"/>
                <a:cs typeface="Tahoma" panose="020B0604030504040204" pitchFamily="34" charset="0"/>
              </a:rPr>
              <a:t>mají klienti ORP Semily)</a:t>
            </a:r>
          </a:p>
          <a:p>
            <a:pPr marL="342900" lvl="0" indent="-342900">
              <a:lnSpc>
                <a:spcPct val="107000"/>
              </a:lnSpc>
              <a:spcAft>
                <a:spcPts val="800"/>
              </a:spcAft>
              <a:buFont typeface="Century Gothic" panose="020B0502020202020204" pitchFamily="34" charset="0"/>
              <a:buChar char="-"/>
            </a:pPr>
            <a:r>
              <a:rPr lang="cs-CZ" dirty="0">
                <a:latin typeface="Tahoma" panose="020B0604030504040204" pitchFamily="34" charset="0"/>
                <a:ea typeface="Tahoma" panose="020B0604030504040204" pitchFamily="34" charset="0"/>
                <a:cs typeface="Tahoma" panose="020B0604030504040204" pitchFamily="34" charset="0"/>
              </a:rPr>
              <a:t>podařilo se umístění 1 klienta v r. 2017</a:t>
            </a:r>
          </a:p>
          <a:p>
            <a:pPr>
              <a:lnSpc>
                <a:spcPct val="107000"/>
              </a:lnSpc>
              <a:spcAft>
                <a:spcPts val="800"/>
              </a:spcAft>
            </a:pPr>
            <a:r>
              <a:rPr lang="cs-CZ" b="1" dirty="0" smtClean="0">
                <a:latin typeface="Tahoma" panose="020B0604030504040204" pitchFamily="34" charset="0"/>
                <a:ea typeface="Tahoma" panose="020B0604030504040204" pitchFamily="34" charset="0"/>
                <a:cs typeface="Tahoma" panose="020B0604030504040204" pitchFamily="34" charset="0"/>
              </a:rPr>
              <a:t>Možnosti mimo Liberecký Kraj </a:t>
            </a:r>
            <a:r>
              <a:rPr lang="cs-CZ" dirty="0" smtClean="0">
                <a:latin typeface="Tahoma" panose="020B0604030504040204" pitchFamily="34" charset="0"/>
                <a:ea typeface="Tahoma" panose="020B0604030504040204" pitchFamily="34" charset="0"/>
                <a:cs typeface="Tahoma" panose="020B0604030504040204" pitchFamily="34" charset="0"/>
              </a:rPr>
              <a:t> </a:t>
            </a:r>
            <a:endParaRPr lang="cs-CZ" dirty="0">
              <a:latin typeface="Tahoma" panose="020B0604030504040204" pitchFamily="34" charset="0"/>
              <a:ea typeface="Tahoma" panose="020B0604030504040204" pitchFamily="34" charset="0"/>
              <a:cs typeface="Tahoma" panose="020B0604030504040204" pitchFamily="34" charset="0"/>
            </a:endParaRPr>
          </a:p>
          <a:p>
            <a:pPr>
              <a:lnSpc>
                <a:spcPct val="107000"/>
              </a:lnSpc>
              <a:spcAft>
                <a:spcPts val="800"/>
              </a:spcAft>
            </a:pPr>
            <a:r>
              <a:rPr lang="cs-CZ" b="1" dirty="0" smtClean="0">
                <a:latin typeface="Tahoma" panose="020B0604030504040204" pitchFamily="34" charset="0"/>
                <a:ea typeface="Tahoma" panose="020B0604030504040204" pitchFamily="34" charset="0"/>
                <a:cs typeface="Tahoma" panose="020B0604030504040204" pitchFamily="34" charset="0"/>
              </a:rPr>
              <a:t>Domov pro seniory ve Vrchlabí</a:t>
            </a:r>
            <a:r>
              <a:rPr lang="cs-CZ" dirty="0" smtClean="0">
                <a:latin typeface="Tahoma" panose="020B0604030504040204" pitchFamily="34" charset="0"/>
                <a:ea typeface="Tahoma" panose="020B0604030504040204" pitchFamily="34" charset="0"/>
                <a:cs typeface="Tahoma" panose="020B0604030504040204" pitchFamily="34" charset="0"/>
              </a:rPr>
              <a:t> (10 km)(přednost </a:t>
            </a:r>
            <a:r>
              <a:rPr lang="cs-CZ" dirty="0">
                <a:latin typeface="Tahoma" panose="020B0604030504040204" pitchFamily="34" charset="0"/>
                <a:ea typeface="Tahoma" panose="020B0604030504040204" pitchFamily="34" charset="0"/>
                <a:cs typeface="Tahoma" panose="020B0604030504040204" pitchFamily="34" charset="0"/>
              </a:rPr>
              <a:t>mají klienti z Vrchlabska) </a:t>
            </a:r>
          </a:p>
          <a:p>
            <a:endParaRPr lang="cs-CZ" dirty="0"/>
          </a:p>
        </p:txBody>
      </p:sp>
    </p:spTree>
    <p:extLst>
      <p:ext uri="{BB962C8B-B14F-4D97-AF65-F5344CB8AC3E}">
        <p14:creationId xmlns:p14="http://schemas.microsoft.com/office/powerpoint/2010/main" val="1306721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latin typeface="Tahoma" panose="020B0604030504040204" pitchFamily="34" charset="0"/>
                <a:ea typeface="Tahoma" panose="020B0604030504040204" pitchFamily="34" charset="0"/>
                <a:cs typeface="Tahoma" panose="020B0604030504040204" pitchFamily="34" charset="0"/>
              </a:rPr>
              <a:t>na území ORP </a:t>
            </a:r>
            <a:r>
              <a:rPr lang="cs-CZ" dirty="0" smtClean="0">
                <a:latin typeface="Tahoma" panose="020B0604030504040204" pitchFamily="34" charset="0"/>
                <a:ea typeface="Tahoma" panose="020B0604030504040204" pitchFamily="34" charset="0"/>
                <a:cs typeface="Tahoma" panose="020B0604030504040204" pitchFamily="34" charset="0"/>
              </a:rPr>
              <a:t>není </a:t>
            </a:r>
            <a:r>
              <a:rPr lang="cs-CZ" dirty="0">
                <a:latin typeface="Tahoma" panose="020B0604030504040204" pitchFamily="34" charset="0"/>
                <a:ea typeface="Tahoma" panose="020B0604030504040204" pitchFamily="34" charset="0"/>
                <a:cs typeface="Tahoma" panose="020B0604030504040204" pitchFamily="34" charset="0"/>
              </a:rPr>
              <a:t>služba </a:t>
            </a:r>
            <a:r>
              <a:rPr lang="cs-CZ" b="1" dirty="0">
                <a:latin typeface="Tahoma" panose="020B0604030504040204" pitchFamily="34" charset="0"/>
                <a:ea typeface="Tahoma" panose="020B0604030504040204" pitchFamily="34" charset="0"/>
                <a:cs typeface="Tahoma" panose="020B0604030504040204" pitchFamily="34" charset="0"/>
              </a:rPr>
              <a:t>Denní centrum pro seniory</a:t>
            </a:r>
            <a:r>
              <a:rPr lang="cs-CZ" dirty="0">
                <a:latin typeface="Tahoma" panose="020B0604030504040204" pitchFamily="34" charset="0"/>
                <a:ea typeface="Tahoma" panose="020B0604030504040204" pitchFamily="34" charset="0"/>
                <a:cs typeface="Tahoma" panose="020B0604030504040204" pitchFamily="34" charset="0"/>
              </a:rPr>
              <a:t/>
            </a:r>
            <a:br>
              <a:rPr lang="cs-CZ" dirty="0">
                <a:latin typeface="Tahoma" panose="020B0604030504040204" pitchFamily="34" charset="0"/>
                <a:ea typeface="Tahoma" panose="020B0604030504040204" pitchFamily="34" charset="0"/>
                <a:cs typeface="Tahoma" panose="020B0604030504040204" pitchFamily="34" charset="0"/>
              </a:rPr>
            </a:br>
            <a:endParaRPr lang="cs-CZ" dirty="0"/>
          </a:p>
        </p:txBody>
      </p:sp>
      <p:sp>
        <p:nvSpPr>
          <p:cNvPr id="3" name="Zástupný symbol pro obsah 2"/>
          <p:cNvSpPr>
            <a:spLocks noGrp="1"/>
          </p:cNvSpPr>
          <p:nvPr>
            <p:ph sz="quarter" idx="13"/>
          </p:nvPr>
        </p:nvSpPr>
        <p:spPr/>
        <p:txBody>
          <a:bodyPr>
            <a:normAutofit fontScale="92500" lnSpcReduction="10000"/>
          </a:bodyPr>
          <a:lstStyle/>
          <a:p>
            <a:pPr>
              <a:lnSpc>
                <a:spcPct val="107000"/>
              </a:lnSpc>
              <a:spcAft>
                <a:spcPts val="800"/>
              </a:spcAft>
            </a:pPr>
            <a:r>
              <a:rPr lang="cs-CZ" b="1" dirty="0">
                <a:latin typeface="Tahoma" panose="020B0604030504040204" pitchFamily="34" charset="0"/>
                <a:ea typeface="Tahoma" panose="020B0604030504040204" pitchFamily="34" charset="0"/>
                <a:cs typeface="Tahoma" panose="020B0604030504040204" pitchFamily="34" charset="0"/>
              </a:rPr>
              <a:t>Služba pro zdravotně postižené v Semilech</a:t>
            </a:r>
            <a:r>
              <a:rPr lang="cs-CZ" dirty="0" smtClean="0">
                <a:latin typeface="Tahoma" panose="020B0604030504040204" pitchFamily="34" charset="0"/>
                <a:ea typeface="Tahoma" panose="020B0604030504040204" pitchFamily="34" charset="0"/>
                <a:cs typeface="Tahoma" panose="020B0604030504040204" pitchFamily="34" charset="0"/>
              </a:rPr>
              <a:t>–</a:t>
            </a:r>
            <a:r>
              <a:rPr lang="cs-CZ" b="1" dirty="0" smtClean="0">
                <a:latin typeface="Tahoma" panose="020B0604030504040204" pitchFamily="34" charset="0"/>
                <a:ea typeface="Tahoma" panose="020B0604030504040204" pitchFamily="34" charset="0"/>
                <a:cs typeface="Tahoma" panose="020B0604030504040204" pitchFamily="34" charset="0"/>
              </a:rPr>
              <a:t> </a:t>
            </a:r>
            <a:r>
              <a:rPr lang="cs-CZ" dirty="0" smtClean="0">
                <a:latin typeface="Tahoma" panose="020B0604030504040204" pitchFamily="34" charset="0"/>
                <a:ea typeface="Tahoma" panose="020B0604030504040204" pitchFamily="34" charset="0"/>
                <a:cs typeface="Tahoma" panose="020B0604030504040204" pitchFamily="34" charset="0"/>
              </a:rPr>
              <a:t>tato služba byla pro nedostatek zájmu zrušena</a:t>
            </a:r>
          </a:p>
          <a:p>
            <a:pPr>
              <a:lnSpc>
                <a:spcPct val="107000"/>
              </a:lnSpc>
              <a:spcAft>
                <a:spcPts val="800"/>
              </a:spcAft>
            </a:pPr>
            <a:r>
              <a:rPr lang="cs-CZ" b="1" dirty="0" smtClean="0">
                <a:latin typeface="Tahoma" panose="020B0604030504040204" pitchFamily="34" charset="0"/>
                <a:ea typeface="Tahoma" panose="020B0604030504040204" pitchFamily="34" charset="0"/>
                <a:cs typeface="Tahoma" panose="020B0604030504040204" pitchFamily="34" charset="0"/>
              </a:rPr>
              <a:t>Alternativa byla nalezena mimo Liberecký kraj </a:t>
            </a:r>
            <a:r>
              <a:rPr lang="cs-CZ" dirty="0" smtClean="0">
                <a:latin typeface="Tahoma" panose="020B0604030504040204" pitchFamily="34" charset="0"/>
                <a:ea typeface="Tahoma" panose="020B0604030504040204" pitchFamily="34" charset="0"/>
                <a:cs typeface="Tahoma" panose="020B0604030504040204" pitchFamily="34" charset="0"/>
              </a:rPr>
              <a:t> </a:t>
            </a:r>
            <a:endParaRPr lang="cs-CZ" dirty="0">
              <a:latin typeface="Tahoma" panose="020B0604030504040204" pitchFamily="34" charset="0"/>
              <a:ea typeface="Tahoma" panose="020B0604030504040204" pitchFamily="34" charset="0"/>
              <a:cs typeface="Tahoma" panose="020B0604030504040204" pitchFamily="34" charset="0"/>
            </a:endParaRPr>
          </a:p>
          <a:p>
            <a:pPr>
              <a:lnSpc>
                <a:spcPct val="107000"/>
              </a:lnSpc>
              <a:spcAft>
                <a:spcPts val="800"/>
              </a:spcAft>
            </a:pPr>
            <a:r>
              <a:rPr lang="cs-CZ" b="1" dirty="0">
                <a:latin typeface="Tahoma" panose="020B0604030504040204" pitchFamily="34" charset="0"/>
                <a:ea typeface="Tahoma" panose="020B0604030504040204" pitchFamily="34" charset="0"/>
                <a:cs typeface="Tahoma" panose="020B0604030504040204" pitchFamily="34" charset="0"/>
              </a:rPr>
              <a:t>Služba pro zdravotně postižené </a:t>
            </a:r>
            <a:r>
              <a:rPr lang="cs-CZ" dirty="0" smtClean="0">
                <a:latin typeface="Tahoma" panose="020B0604030504040204" pitchFamily="34" charset="0"/>
                <a:ea typeface="Tahoma" panose="020B0604030504040204" pitchFamily="34" charset="0"/>
                <a:cs typeface="Tahoma" panose="020B0604030504040204" pitchFamily="34" charset="0"/>
              </a:rPr>
              <a:t>v</a:t>
            </a:r>
            <a:r>
              <a:rPr lang="cs-CZ" dirty="0">
                <a:latin typeface="Tahoma" panose="020B0604030504040204" pitchFamily="34" charset="0"/>
                <a:ea typeface="Tahoma" panose="020B0604030504040204" pitchFamily="34" charset="0"/>
                <a:cs typeface="Tahoma" panose="020B0604030504040204" pitchFamily="34" charset="0"/>
              </a:rPr>
              <a:t> Nové Pace (přednost mají vlastní klienti)</a:t>
            </a:r>
          </a:p>
          <a:p>
            <a:pPr marL="342900" lvl="0" indent="-342900">
              <a:lnSpc>
                <a:spcPct val="107000"/>
              </a:lnSpc>
              <a:spcAft>
                <a:spcPts val="800"/>
              </a:spcAft>
              <a:buFont typeface="Century Gothic" panose="020B0502020202020204" pitchFamily="34" charset="0"/>
              <a:buChar char="-"/>
            </a:pPr>
            <a:r>
              <a:rPr lang="cs-CZ" dirty="0">
                <a:latin typeface="Tahoma" panose="020B0604030504040204" pitchFamily="34" charset="0"/>
                <a:ea typeface="Tahoma" panose="020B0604030504040204" pitchFamily="34" charset="0"/>
                <a:cs typeface="Tahoma" panose="020B0604030504040204" pitchFamily="34" charset="0"/>
              </a:rPr>
              <a:t>podařilo se umístění 1 klienta v r. </a:t>
            </a:r>
            <a:r>
              <a:rPr lang="cs-CZ" dirty="0" smtClean="0">
                <a:latin typeface="Tahoma" panose="020B0604030504040204" pitchFamily="34" charset="0"/>
                <a:ea typeface="Tahoma" panose="020B0604030504040204" pitchFamily="34" charset="0"/>
                <a:cs typeface="Tahoma" panose="020B0604030504040204" pitchFamily="34" charset="0"/>
              </a:rPr>
              <a:t>2017 (14 km)</a:t>
            </a:r>
            <a:endParaRPr lang="cs-CZ" dirty="0">
              <a:latin typeface="Tahoma" panose="020B0604030504040204" pitchFamily="34" charset="0"/>
              <a:ea typeface="Tahoma" panose="020B0604030504040204" pitchFamily="34" charset="0"/>
              <a:cs typeface="Tahoma" panose="020B0604030504040204" pitchFamily="34" charset="0"/>
            </a:endParaRPr>
          </a:p>
          <a:p>
            <a:pPr>
              <a:lnSpc>
                <a:spcPct val="107000"/>
              </a:lnSpc>
              <a:spcAft>
                <a:spcPts val="800"/>
              </a:spcAft>
            </a:pPr>
            <a:r>
              <a:rPr lang="cs-CZ" b="1" dirty="0">
                <a:latin typeface="Tahoma" panose="020B0604030504040204" pitchFamily="34" charset="0"/>
                <a:ea typeface="Tahoma" panose="020B0604030504040204" pitchFamily="34" charset="0"/>
                <a:cs typeface="Tahoma" panose="020B0604030504040204" pitchFamily="34" charset="0"/>
              </a:rPr>
              <a:t>Služba pro zdravotně postižené </a:t>
            </a:r>
            <a:r>
              <a:rPr lang="cs-CZ" dirty="0" smtClean="0">
                <a:latin typeface="Tahoma" panose="020B0604030504040204" pitchFamily="34" charset="0"/>
                <a:ea typeface="Tahoma" panose="020B0604030504040204" pitchFamily="34" charset="0"/>
                <a:cs typeface="Tahoma" panose="020B0604030504040204" pitchFamily="34" charset="0"/>
              </a:rPr>
              <a:t> </a:t>
            </a:r>
            <a:r>
              <a:rPr lang="cs-CZ" dirty="0">
                <a:latin typeface="Tahoma" panose="020B0604030504040204" pitchFamily="34" charset="0"/>
                <a:ea typeface="Tahoma" panose="020B0604030504040204" pitchFamily="34" charset="0"/>
                <a:cs typeface="Tahoma" panose="020B0604030504040204" pitchFamily="34" charset="0"/>
              </a:rPr>
              <a:t>ve Dvoře Králové (přednost mají klienti ze Dvora Králové a okolí</a:t>
            </a:r>
            <a:r>
              <a:rPr lang="cs-CZ" dirty="0" smtClean="0">
                <a:latin typeface="Tahoma" panose="020B0604030504040204" pitchFamily="34" charset="0"/>
                <a:ea typeface="Tahoma" panose="020B0604030504040204" pitchFamily="34" charset="0"/>
                <a:cs typeface="Tahoma" panose="020B0604030504040204" pitchFamily="34" charset="0"/>
              </a:rPr>
              <a:t>)(30 km)</a:t>
            </a:r>
            <a:endParaRPr lang="cs-CZ" dirty="0">
              <a:latin typeface="Tahoma" panose="020B0604030504040204" pitchFamily="34" charset="0"/>
              <a:ea typeface="Tahoma" panose="020B0604030504040204" pitchFamily="34" charset="0"/>
              <a:cs typeface="Tahoma" panose="020B0604030504040204" pitchFamily="34" charset="0"/>
            </a:endParaRPr>
          </a:p>
          <a:p>
            <a:endParaRPr lang="cs-CZ" dirty="0"/>
          </a:p>
        </p:txBody>
      </p:sp>
    </p:spTree>
    <p:extLst>
      <p:ext uri="{BB962C8B-B14F-4D97-AF65-F5344CB8AC3E}">
        <p14:creationId xmlns:p14="http://schemas.microsoft.com/office/powerpoint/2010/main" val="1068769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Chybí služba DZR – alternativa psychiatrická nemocnice, </a:t>
            </a:r>
            <a:r>
              <a:rPr lang="cs-CZ" dirty="0" err="1" smtClean="0"/>
              <a:t>ldn</a:t>
            </a:r>
            <a:endParaRPr lang="cs-CZ" dirty="0"/>
          </a:p>
        </p:txBody>
      </p:sp>
      <p:sp>
        <p:nvSpPr>
          <p:cNvPr id="3" name="Zástupný symbol pro obsah 2"/>
          <p:cNvSpPr>
            <a:spLocks noGrp="1"/>
          </p:cNvSpPr>
          <p:nvPr>
            <p:ph sz="quarter" idx="13"/>
          </p:nvPr>
        </p:nvSpPr>
        <p:spPr>
          <a:xfrm>
            <a:off x="913774" y="2367092"/>
            <a:ext cx="10753970" cy="4006276"/>
          </a:xfrm>
        </p:spPr>
        <p:txBody>
          <a:bodyPr>
            <a:normAutofit/>
          </a:bodyPr>
          <a:lstStyle/>
          <a:p>
            <a:pPr>
              <a:lnSpc>
                <a:spcPct val="107000"/>
              </a:lnSpc>
              <a:spcAft>
                <a:spcPts val="800"/>
              </a:spcAft>
            </a:pPr>
            <a:r>
              <a:rPr lang="cs-CZ" b="1" dirty="0">
                <a:latin typeface="Tahoma" panose="020B0604030504040204" pitchFamily="34" charset="0"/>
                <a:ea typeface="Tahoma" panose="020B0604030504040204" pitchFamily="34" charset="0"/>
                <a:cs typeface="Tahoma" panose="020B0604030504040204" pitchFamily="34" charset="0"/>
              </a:rPr>
              <a:t>Senior s psychiatrickou </a:t>
            </a:r>
            <a:r>
              <a:rPr lang="cs-CZ" b="1" dirty="0" smtClean="0">
                <a:latin typeface="Tahoma" panose="020B0604030504040204" pitchFamily="34" charset="0"/>
                <a:ea typeface="Tahoma" panose="020B0604030504040204" pitchFamily="34" charset="0"/>
                <a:cs typeface="Tahoma" panose="020B0604030504040204" pitchFamily="34" charset="0"/>
              </a:rPr>
              <a:t>diagnózou – </a:t>
            </a:r>
            <a:r>
              <a:rPr lang="cs-CZ" dirty="0">
                <a:latin typeface="Tahoma" panose="020B0604030504040204" pitchFamily="34" charset="0"/>
                <a:ea typeface="Tahoma" panose="020B0604030504040204" pitchFamily="34" charset="0"/>
                <a:cs typeface="Tahoma" panose="020B0604030504040204" pitchFamily="34" charset="0"/>
              </a:rPr>
              <a:t>nemoc neumožňuje, aby klient setrval v současném bydlení – ohrožení sebe i okolí, neschopnost se postarat o svoji osobu, odmítání poskytování služeb, odmítání rodinných </a:t>
            </a:r>
            <a:r>
              <a:rPr lang="cs-CZ" dirty="0" smtClean="0">
                <a:latin typeface="Tahoma" panose="020B0604030504040204" pitchFamily="34" charset="0"/>
                <a:ea typeface="Tahoma" panose="020B0604030504040204" pitchFamily="34" charset="0"/>
                <a:cs typeface="Tahoma" panose="020B0604030504040204" pitchFamily="34" charset="0"/>
              </a:rPr>
              <a:t>příslušníků</a:t>
            </a:r>
          </a:p>
          <a:p>
            <a:pPr>
              <a:lnSpc>
                <a:spcPct val="107000"/>
              </a:lnSpc>
              <a:spcAft>
                <a:spcPts val="800"/>
              </a:spcAft>
            </a:pPr>
            <a:r>
              <a:rPr lang="cs-CZ" b="1" dirty="0" smtClean="0">
                <a:latin typeface="Tahoma" panose="020B0604030504040204" pitchFamily="34" charset="0"/>
                <a:ea typeface="Tahoma" panose="020B0604030504040204" pitchFamily="34" charset="0"/>
                <a:cs typeface="Tahoma" panose="020B0604030504040204" pitchFamily="34" charset="0"/>
              </a:rPr>
              <a:t>Překážky k umístění </a:t>
            </a:r>
            <a:r>
              <a:rPr lang="cs-CZ" dirty="0" smtClean="0">
                <a:latin typeface="Tahoma" panose="020B0604030504040204" pitchFamily="34" charset="0"/>
                <a:ea typeface="Tahoma" panose="020B0604030504040204" pitchFamily="34" charset="0"/>
                <a:cs typeface="Tahoma" panose="020B0604030504040204" pitchFamily="34" charset="0"/>
              </a:rPr>
              <a:t>– lékaři zpravidla odmítají potvrdit, že zdravotní stav klienta si žádá podporu opatrovníka, od podání podnětu k rozhodnutí soudu uplyne i 10 měsíců, lůžka </a:t>
            </a:r>
            <a:r>
              <a:rPr lang="cs-CZ" dirty="0">
                <a:latin typeface="Tahoma" panose="020B0604030504040204" pitchFamily="34" charset="0"/>
                <a:ea typeface="Tahoma" panose="020B0604030504040204" pitchFamily="34" charset="0"/>
                <a:cs typeface="Tahoma" panose="020B0604030504040204" pitchFamily="34" charset="0"/>
              </a:rPr>
              <a:t>na oddělení DZR stále naplněny </a:t>
            </a:r>
            <a:r>
              <a:rPr lang="cs-CZ" dirty="0" smtClean="0">
                <a:latin typeface="Tahoma" panose="020B0604030504040204" pitchFamily="34" charset="0"/>
                <a:ea typeface="Tahoma" panose="020B0604030504040204" pitchFamily="34" charset="0"/>
                <a:cs typeface="Tahoma" panose="020B0604030504040204" pitchFamily="34" charset="0"/>
              </a:rPr>
              <a:t> </a:t>
            </a:r>
          </a:p>
          <a:p>
            <a:pPr marL="342900" lvl="0" indent="-342900">
              <a:lnSpc>
                <a:spcPct val="107000"/>
              </a:lnSpc>
              <a:spcAft>
                <a:spcPts val="800"/>
              </a:spcAft>
              <a:buFont typeface="Century Gothic" panose="020B0502020202020204" pitchFamily="34" charset="0"/>
              <a:buChar char="-"/>
              <a:tabLst>
                <a:tab pos="457200" algn="l"/>
              </a:tabLst>
            </a:pPr>
            <a:endParaRPr lang="cs-CZ" dirty="0">
              <a:latin typeface="Tahoma" panose="020B0604030504040204" pitchFamily="34" charset="0"/>
              <a:ea typeface="Tahoma" panose="020B0604030504040204" pitchFamily="34" charset="0"/>
              <a:cs typeface="Tahoma" panose="020B0604030504040204" pitchFamily="34" charset="0"/>
            </a:endParaRPr>
          </a:p>
          <a:p>
            <a:endParaRPr lang="cs-CZ" dirty="0"/>
          </a:p>
        </p:txBody>
      </p:sp>
    </p:spTree>
    <p:extLst>
      <p:ext uri="{BB962C8B-B14F-4D97-AF65-F5344CB8AC3E}">
        <p14:creationId xmlns:p14="http://schemas.microsoft.com/office/powerpoint/2010/main" val="2089513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Chybí služba DZR </a:t>
            </a:r>
            <a:r>
              <a:rPr lang="cs-CZ" dirty="0"/>
              <a:t>– </a:t>
            </a:r>
            <a:r>
              <a:rPr lang="cs-CZ" dirty="0" smtClean="0"/>
              <a:t>alternativa pobyt v nemocnice následné péče nebo nemocnici</a:t>
            </a:r>
            <a:endParaRPr lang="cs-CZ" dirty="0"/>
          </a:p>
        </p:txBody>
      </p:sp>
      <p:sp>
        <p:nvSpPr>
          <p:cNvPr id="3" name="Zástupný symbol pro obsah 2"/>
          <p:cNvSpPr>
            <a:spLocks noGrp="1"/>
          </p:cNvSpPr>
          <p:nvPr>
            <p:ph sz="quarter" idx="13"/>
          </p:nvPr>
        </p:nvSpPr>
        <p:spPr/>
        <p:txBody>
          <a:bodyPr>
            <a:normAutofit/>
          </a:bodyPr>
          <a:lstStyle/>
          <a:p>
            <a:r>
              <a:rPr lang="cs-CZ" dirty="0" smtClean="0"/>
              <a:t>Zdravotní stav klienta neumožňuje, aby nadále setrvával ve svém nevyhovujícím bydlení, popřípadě na ulici, není schopen dodržovat osobní hygienu, počínající demence ….. </a:t>
            </a:r>
          </a:p>
          <a:p>
            <a:r>
              <a:rPr lang="cs-CZ" b="1" dirty="0">
                <a:latin typeface="Tahoma" panose="020B0604030504040204" pitchFamily="34" charset="0"/>
                <a:ea typeface="Tahoma" panose="020B0604030504040204" pitchFamily="34" charset="0"/>
                <a:cs typeface="Tahoma" panose="020B0604030504040204" pitchFamily="34" charset="0"/>
              </a:rPr>
              <a:t>Překážky k umístění  - </a:t>
            </a:r>
            <a:r>
              <a:rPr lang="cs-CZ" b="1" dirty="0"/>
              <a:t>Invalidní důchodce bez nároku na výplatu důchodu = Nízkopříjmový zájemce o poskytnutí sociální </a:t>
            </a:r>
            <a:r>
              <a:rPr lang="cs-CZ" b="1" dirty="0" smtClean="0"/>
              <a:t>služby, závislosti, špatné hygienické návyky, nízký věk, </a:t>
            </a:r>
            <a:endParaRPr lang="cs-CZ" b="1" dirty="0"/>
          </a:p>
          <a:p>
            <a:r>
              <a:rPr lang="cs-CZ" b="1" dirty="0" smtClean="0">
                <a:latin typeface="Tahoma" panose="020B0604030504040204" pitchFamily="34" charset="0"/>
                <a:ea typeface="Tahoma" panose="020B0604030504040204" pitchFamily="34" charset="0"/>
                <a:cs typeface="Tahoma" panose="020B0604030504040204" pitchFamily="34" charset="0"/>
              </a:rPr>
              <a:t>Chybí alternativa k DZR - zařízení typu pobytového typu, pro klienty  v produktivním věku a se závislostí </a:t>
            </a:r>
            <a:endParaRPr lang="cs-CZ" b="1" dirty="0">
              <a:latin typeface="Tahoma" panose="020B0604030504040204" pitchFamily="34" charset="0"/>
              <a:ea typeface="Tahoma" panose="020B0604030504040204" pitchFamily="34" charset="0"/>
              <a:cs typeface="Tahoma" panose="020B0604030504040204" pitchFamily="34" charset="0"/>
            </a:endParaRPr>
          </a:p>
          <a:p>
            <a:endParaRPr lang="cs-CZ" dirty="0"/>
          </a:p>
        </p:txBody>
      </p:sp>
    </p:spTree>
    <p:extLst>
      <p:ext uri="{BB962C8B-B14F-4D97-AF65-F5344CB8AC3E}">
        <p14:creationId xmlns:p14="http://schemas.microsoft.com/office/powerpoint/2010/main" val="603553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latin typeface="Tahoma" panose="020B0604030504040204" pitchFamily="34" charset="0"/>
                <a:ea typeface="Tahoma" panose="020B0604030504040204" pitchFamily="34" charset="0"/>
                <a:cs typeface="Tahoma" panose="020B0604030504040204" pitchFamily="34" charset="0"/>
              </a:rPr>
              <a:t>    klient s nízkou motivací</a:t>
            </a:r>
            <a:br>
              <a:rPr lang="cs-CZ" b="1" dirty="0" smtClean="0">
                <a:latin typeface="Tahoma" panose="020B0604030504040204" pitchFamily="34" charset="0"/>
                <a:ea typeface="Tahoma" panose="020B0604030504040204" pitchFamily="34" charset="0"/>
                <a:cs typeface="Tahoma" panose="020B0604030504040204" pitchFamily="34" charset="0"/>
              </a:rPr>
            </a:br>
            <a:r>
              <a:rPr lang="cs-CZ" sz="2800" b="1" dirty="0" smtClean="0">
                <a:latin typeface="Tahoma" panose="020B0604030504040204" pitchFamily="34" charset="0"/>
                <a:ea typeface="Tahoma" panose="020B0604030504040204" pitchFamily="34" charset="0"/>
                <a:cs typeface="Tahoma" panose="020B0604030504040204" pitchFamily="34" charset="0"/>
              </a:rPr>
              <a:t>kazuistika i</a:t>
            </a:r>
            <a:endParaRPr lang="cs-CZ" sz="2800" dirty="0"/>
          </a:p>
        </p:txBody>
      </p:sp>
      <p:sp>
        <p:nvSpPr>
          <p:cNvPr id="3" name="Zástupný symbol pro obsah 2"/>
          <p:cNvSpPr>
            <a:spLocks noGrp="1"/>
          </p:cNvSpPr>
          <p:nvPr>
            <p:ph sz="quarter" idx="13"/>
          </p:nvPr>
        </p:nvSpPr>
        <p:spPr>
          <a:xfrm>
            <a:off x="237744" y="1783080"/>
            <a:ext cx="11759184" cy="4956048"/>
          </a:xfrm>
        </p:spPr>
        <p:txBody>
          <a:bodyPr>
            <a:normAutofit fontScale="92500" lnSpcReduction="10000"/>
          </a:bodyPr>
          <a:lstStyle/>
          <a:p>
            <a:pPr>
              <a:lnSpc>
                <a:spcPct val="107000"/>
              </a:lnSpc>
              <a:spcAft>
                <a:spcPts val="800"/>
              </a:spcAft>
            </a:pPr>
            <a:r>
              <a:rPr lang="cs-CZ" dirty="0" smtClean="0">
                <a:latin typeface="Tahoma" panose="020B0604030504040204" pitchFamily="34" charset="0"/>
                <a:ea typeface="Tahoma" panose="020B0604030504040204" pitchFamily="34" charset="0"/>
                <a:cs typeface="Tahoma" panose="020B0604030504040204" pitchFamily="34" charset="0"/>
              </a:rPr>
              <a:t>osamělý </a:t>
            </a:r>
            <a:r>
              <a:rPr lang="cs-CZ" dirty="0">
                <a:latin typeface="Tahoma" panose="020B0604030504040204" pitchFamily="34" charset="0"/>
                <a:ea typeface="Tahoma" panose="020B0604030504040204" pitchFamily="34" charset="0"/>
                <a:cs typeface="Tahoma" panose="020B0604030504040204" pitchFamily="34" charset="0"/>
              </a:rPr>
              <a:t>muž středního věku, alkoholik, zadlužený, bez domova, s rodinou se dlouhodobě nestýkají (pokud nějakou mají)</a:t>
            </a:r>
          </a:p>
          <a:p>
            <a:pPr marL="342900" lvl="0" indent="-342900">
              <a:lnSpc>
                <a:spcPct val="107000"/>
              </a:lnSpc>
              <a:spcAft>
                <a:spcPts val="800"/>
              </a:spcAft>
              <a:buFont typeface="Century Gothic" panose="020B0502020202020204" pitchFamily="34" charset="0"/>
              <a:buChar char="-"/>
              <a:tabLst>
                <a:tab pos="457200" algn="l"/>
              </a:tabLst>
            </a:pPr>
            <a:r>
              <a:rPr lang="cs-CZ" dirty="0">
                <a:latin typeface="Tahoma" panose="020B0604030504040204" pitchFamily="34" charset="0"/>
                <a:ea typeface="Tahoma" panose="020B0604030504040204" pitchFamily="34" charset="0"/>
                <a:cs typeface="Tahoma" panose="020B0604030504040204" pitchFamily="34" charset="0"/>
              </a:rPr>
              <a:t>invalidita bez nároku na výplatu důchodu nebo odchod do důchodu bez nároku na výplatu</a:t>
            </a:r>
          </a:p>
          <a:p>
            <a:pPr marL="342900" lvl="0" indent="-342900">
              <a:lnSpc>
                <a:spcPct val="107000"/>
              </a:lnSpc>
              <a:spcAft>
                <a:spcPts val="800"/>
              </a:spcAft>
              <a:buFont typeface="Century Gothic" panose="020B0502020202020204" pitchFamily="34" charset="0"/>
              <a:buChar char="-"/>
              <a:tabLst>
                <a:tab pos="457200" algn="l"/>
              </a:tabLst>
            </a:pPr>
            <a:r>
              <a:rPr lang="cs-CZ" dirty="0">
                <a:latin typeface="Tahoma" panose="020B0604030504040204" pitchFamily="34" charset="0"/>
                <a:ea typeface="Tahoma" panose="020B0604030504040204" pitchFamily="34" charset="0"/>
                <a:cs typeface="Tahoma" panose="020B0604030504040204" pitchFamily="34" charset="0"/>
              </a:rPr>
              <a:t>neadekvátní bydlení (ubytovna)</a:t>
            </a:r>
          </a:p>
          <a:p>
            <a:pPr marL="342900" lvl="0" indent="-342900">
              <a:lnSpc>
                <a:spcPct val="107000"/>
              </a:lnSpc>
              <a:spcAft>
                <a:spcPts val="800"/>
              </a:spcAft>
              <a:buFont typeface="Century Gothic" panose="020B0502020202020204" pitchFamily="34" charset="0"/>
              <a:buChar char="-"/>
              <a:tabLst>
                <a:tab pos="457200" algn="l"/>
              </a:tabLst>
            </a:pPr>
            <a:r>
              <a:rPr lang="cs-CZ" b="1" dirty="0">
                <a:latin typeface="Tahoma" panose="020B0604030504040204" pitchFamily="34" charset="0"/>
                <a:ea typeface="Tahoma" panose="020B0604030504040204" pitchFamily="34" charset="0"/>
                <a:cs typeface="Tahoma" panose="020B0604030504040204" pitchFamily="34" charset="0"/>
              </a:rPr>
              <a:t>bez motivace </a:t>
            </a:r>
            <a:endParaRPr lang="cs-CZ" dirty="0">
              <a:latin typeface="Tahoma" panose="020B0604030504040204" pitchFamily="34" charset="0"/>
              <a:ea typeface="Tahoma" panose="020B0604030504040204" pitchFamily="34" charset="0"/>
              <a:cs typeface="Tahoma" panose="020B0604030504040204" pitchFamily="34" charset="0"/>
            </a:endParaRPr>
          </a:p>
          <a:p>
            <a:pPr marL="742950" lvl="1" indent="-285750">
              <a:lnSpc>
                <a:spcPct val="107000"/>
              </a:lnSpc>
              <a:spcAft>
                <a:spcPts val="800"/>
              </a:spcAft>
              <a:buFont typeface="Century Gothic" panose="020B0502020202020204" pitchFamily="34" charset="0"/>
              <a:buChar char="-"/>
              <a:tabLst>
                <a:tab pos="914400" algn="l"/>
              </a:tabLst>
            </a:pPr>
            <a:r>
              <a:rPr lang="cs-CZ" b="1" dirty="0">
                <a:latin typeface="Tahoma" panose="020B0604030504040204" pitchFamily="34" charset="0"/>
                <a:ea typeface="Tahoma" panose="020B0604030504040204" pitchFamily="34" charset="0"/>
                <a:cs typeface="Tahoma" panose="020B0604030504040204" pitchFamily="34" charset="0"/>
              </a:rPr>
              <a:t>bydlí na ubytovně – </a:t>
            </a:r>
            <a:r>
              <a:rPr lang="cs-CZ" dirty="0">
                <a:latin typeface="Tahoma" panose="020B0604030504040204" pitchFamily="34" charset="0"/>
                <a:ea typeface="Tahoma" panose="020B0604030504040204" pitchFamily="34" charset="0"/>
                <a:cs typeface="Tahoma" panose="020B0604030504040204" pitchFamily="34" charset="0"/>
              </a:rPr>
              <a:t>nájemné hrazeno přímo z ÚP </a:t>
            </a:r>
            <a:r>
              <a:rPr lang="cs-CZ" dirty="0" err="1" smtClean="0">
                <a:latin typeface="Tahoma" panose="020B0604030504040204" pitchFamily="34" charset="0"/>
                <a:ea typeface="Tahoma" panose="020B0604030504040204" pitchFamily="34" charset="0"/>
                <a:cs typeface="Tahoma" panose="020B0604030504040204" pitchFamily="34" charset="0"/>
              </a:rPr>
              <a:t>čr</a:t>
            </a:r>
            <a:r>
              <a:rPr lang="cs-CZ" dirty="0" smtClean="0">
                <a:latin typeface="Tahoma" panose="020B0604030504040204" pitchFamily="34" charset="0"/>
                <a:ea typeface="Tahoma" panose="020B0604030504040204" pitchFamily="34" charset="0"/>
                <a:cs typeface="Tahoma" panose="020B0604030504040204" pitchFamily="34" charset="0"/>
              </a:rPr>
              <a:t> na</a:t>
            </a:r>
            <a:r>
              <a:rPr lang="cs-CZ" b="1" dirty="0" smtClean="0">
                <a:latin typeface="Tahoma" panose="020B0604030504040204" pitchFamily="34" charset="0"/>
                <a:ea typeface="Tahoma" panose="020B0604030504040204" pitchFamily="34" charset="0"/>
                <a:cs typeface="Tahoma" panose="020B0604030504040204" pitchFamily="34" charset="0"/>
              </a:rPr>
              <a:t> </a:t>
            </a:r>
            <a:r>
              <a:rPr lang="cs-CZ" dirty="0">
                <a:latin typeface="Tahoma" panose="020B0604030504040204" pitchFamily="34" charset="0"/>
                <a:ea typeface="Tahoma" panose="020B0604030504040204" pitchFamily="34" charset="0"/>
                <a:cs typeface="Tahoma" panose="020B0604030504040204" pitchFamily="34" charset="0"/>
              </a:rPr>
              <a:t>účet ubytovatele</a:t>
            </a:r>
          </a:p>
          <a:p>
            <a:pPr marL="742950" lvl="1" indent="-285750">
              <a:lnSpc>
                <a:spcPct val="107000"/>
              </a:lnSpc>
              <a:spcAft>
                <a:spcPts val="800"/>
              </a:spcAft>
              <a:buFont typeface="Century Gothic" panose="020B0502020202020204" pitchFamily="34" charset="0"/>
              <a:buChar char="-"/>
              <a:tabLst>
                <a:tab pos="914400" algn="l"/>
              </a:tabLst>
            </a:pPr>
            <a:r>
              <a:rPr lang="cs-CZ" b="1" dirty="0">
                <a:latin typeface="Tahoma" panose="020B0604030504040204" pitchFamily="34" charset="0"/>
                <a:ea typeface="Tahoma" panose="020B0604030504040204" pitchFamily="34" charset="0"/>
                <a:cs typeface="Tahoma" panose="020B0604030504040204" pitchFamily="34" charset="0"/>
              </a:rPr>
              <a:t>pobírají příspěvek na živobytí </a:t>
            </a:r>
            <a:endParaRPr lang="cs-CZ" dirty="0">
              <a:latin typeface="Tahoma" panose="020B0604030504040204" pitchFamily="34" charset="0"/>
              <a:ea typeface="Tahoma" panose="020B0604030504040204" pitchFamily="34" charset="0"/>
              <a:cs typeface="Tahoma" panose="020B0604030504040204" pitchFamily="34" charset="0"/>
            </a:endParaRPr>
          </a:p>
          <a:p>
            <a:pPr lvl="3">
              <a:lnSpc>
                <a:spcPct val="107000"/>
              </a:lnSpc>
              <a:spcAft>
                <a:spcPts val="800"/>
              </a:spcAft>
              <a:buFont typeface="Century Gothic" panose="020B0502020202020204" pitchFamily="34" charset="0"/>
              <a:buChar char="-"/>
              <a:tabLst>
                <a:tab pos="1828800" algn="l"/>
              </a:tabLst>
            </a:pPr>
            <a:r>
              <a:rPr lang="cs-CZ" dirty="0">
                <a:latin typeface="Tahoma" panose="020B0604030504040204" pitchFamily="34" charset="0"/>
                <a:ea typeface="Tahoma" panose="020B0604030504040204" pitchFamily="34" charset="0"/>
                <a:cs typeface="Tahoma" panose="020B0604030504040204" pitchFamily="34" charset="0"/>
              </a:rPr>
              <a:t>pokud by se rozhodli, že budou splácet dluh např. 200 Kč – </a:t>
            </a:r>
            <a:r>
              <a:rPr lang="cs-CZ" b="1" dirty="0">
                <a:latin typeface="Tahoma" panose="020B0604030504040204" pitchFamily="34" charset="0"/>
                <a:ea typeface="Tahoma" panose="020B0604030504040204" pitchFamily="34" charset="0"/>
                <a:cs typeface="Tahoma" panose="020B0604030504040204" pitchFamily="34" charset="0"/>
              </a:rPr>
              <a:t>nelze </a:t>
            </a:r>
            <a:r>
              <a:rPr lang="cs-CZ" dirty="0">
                <a:latin typeface="Tahoma" panose="020B0604030504040204" pitchFamily="34" charset="0"/>
                <a:ea typeface="Tahoma" panose="020B0604030504040204" pitchFamily="34" charset="0"/>
                <a:cs typeface="Tahoma" panose="020B0604030504040204" pitchFamily="34" charset="0"/>
              </a:rPr>
              <a:t>dávka není určena ke splácení dluhu, proto by se jim dávka </a:t>
            </a:r>
            <a:r>
              <a:rPr lang="cs-CZ" dirty="0" smtClean="0">
                <a:latin typeface="Tahoma" panose="020B0604030504040204" pitchFamily="34" charset="0"/>
                <a:ea typeface="Tahoma" panose="020B0604030504040204" pitchFamily="34" charset="0"/>
                <a:cs typeface="Tahoma" panose="020B0604030504040204" pitchFamily="34" charset="0"/>
              </a:rPr>
              <a:t>okamžitě snížila, pokud </a:t>
            </a:r>
            <a:r>
              <a:rPr lang="cs-CZ" dirty="0">
                <a:latin typeface="Tahoma" panose="020B0604030504040204" pitchFamily="34" charset="0"/>
                <a:ea typeface="Tahoma" panose="020B0604030504040204" pitchFamily="34" charset="0"/>
                <a:cs typeface="Tahoma" panose="020B0604030504040204" pitchFamily="34" charset="0"/>
              </a:rPr>
              <a:t>by si příležitostně přivydělali, např. na nové boty, </a:t>
            </a:r>
            <a:r>
              <a:rPr lang="cs-CZ" b="1" dirty="0">
                <a:latin typeface="Tahoma" panose="020B0604030504040204" pitchFamily="34" charset="0"/>
                <a:ea typeface="Tahoma" panose="020B0604030504040204" pitchFamily="34" charset="0"/>
                <a:cs typeface="Tahoma" panose="020B0604030504040204" pitchFamily="34" charset="0"/>
              </a:rPr>
              <a:t>nelze</a:t>
            </a:r>
            <a:r>
              <a:rPr lang="cs-CZ" dirty="0">
                <a:latin typeface="Tahoma" panose="020B0604030504040204" pitchFamily="34" charset="0"/>
                <a:ea typeface="Tahoma" panose="020B0604030504040204" pitchFamily="34" charset="0"/>
                <a:cs typeface="Tahoma" panose="020B0604030504040204" pitchFamily="34" charset="0"/>
              </a:rPr>
              <a:t> - dávka se o tuto částku okamžitě </a:t>
            </a:r>
            <a:r>
              <a:rPr lang="cs-CZ" dirty="0" smtClean="0">
                <a:latin typeface="Tahoma" panose="020B0604030504040204" pitchFamily="34" charset="0"/>
                <a:ea typeface="Tahoma" panose="020B0604030504040204" pitchFamily="34" charset="0"/>
                <a:cs typeface="Tahoma" panose="020B0604030504040204" pitchFamily="34" charset="0"/>
              </a:rPr>
              <a:t>sníží</a:t>
            </a:r>
          </a:p>
          <a:p>
            <a:pPr marL="1371600" lvl="3" indent="0">
              <a:lnSpc>
                <a:spcPct val="107000"/>
              </a:lnSpc>
              <a:spcAft>
                <a:spcPts val="800"/>
              </a:spcAft>
              <a:buNone/>
              <a:tabLst>
                <a:tab pos="1828800" algn="l"/>
              </a:tabLst>
            </a:pPr>
            <a:r>
              <a:rPr lang="cs-CZ" sz="3200" b="1" dirty="0" smtClean="0">
                <a:latin typeface="Tahoma" panose="020B0604030504040204" pitchFamily="34" charset="0"/>
                <a:ea typeface="Tahoma" panose="020B0604030504040204" pitchFamily="34" charset="0"/>
                <a:cs typeface="Tahoma" panose="020B0604030504040204" pitchFamily="34" charset="0"/>
              </a:rPr>
              <a:t>Systém klienta nepodporuje v aktivitě</a:t>
            </a:r>
            <a:endParaRPr lang="cs-CZ" sz="3200" b="1" dirty="0">
              <a:latin typeface="Tahoma" panose="020B0604030504040204" pitchFamily="34" charset="0"/>
              <a:ea typeface="Tahoma" panose="020B0604030504040204" pitchFamily="34" charset="0"/>
              <a:cs typeface="Tahoma" panose="020B0604030504040204" pitchFamily="34" charset="0"/>
            </a:endParaRPr>
          </a:p>
          <a:p>
            <a:endParaRPr lang="cs-CZ" dirty="0"/>
          </a:p>
        </p:txBody>
      </p:sp>
    </p:spTree>
    <p:extLst>
      <p:ext uri="{BB962C8B-B14F-4D97-AF65-F5344CB8AC3E}">
        <p14:creationId xmlns:p14="http://schemas.microsoft.com/office/powerpoint/2010/main" val="2322350729"/>
      </p:ext>
    </p:extLst>
  </p:cSld>
  <p:clrMapOvr>
    <a:masterClrMapping/>
  </p:clrMapOvr>
</p:sld>
</file>

<file path=ppt/theme/theme1.xml><?xml version="1.0" encoding="utf-8"?>
<a:theme xmlns:a="http://schemas.openxmlformats.org/drawingml/2006/main" name="Kapka">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TM04033925[[fn=Kapka]]</Template>
  <TotalTime>1136</TotalTime>
  <Words>588</Words>
  <Application>Microsoft Office PowerPoint</Application>
  <PresentationFormat>Širokoúhlá obrazovka</PresentationFormat>
  <Paragraphs>75</Paragraphs>
  <Slides>14</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14</vt:i4>
      </vt:variant>
    </vt:vector>
  </HeadingPairs>
  <TitlesOfParts>
    <vt:vector size="21" baseType="lpstr">
      <vt:lpstr>Arial</vt:lpstr>
      <vt:lpstr>Calibri</vt:lpstr>
      <vt:lpstr>Century Gothic</vt:lpstr>
      <vt:lpstr>Tahoma</vt:lpstr>
      <vt:lpstr>Times New Roman</vt:lpstr>
      <vt:lpstr>Tw Cen MT</vt:lpstr>
      <vt:lpstr>Kapka</vt:lpstr>
      <vt:lpstr>Workshop je pořádán v rámci projektu Systémová podpora sociální práce v obcích reg.č. CZ.03.2.63/0.0/0.0/15_017/0003527 financovaného z prostředků Evropského sociálního fondu prostřednictvím operačního programu zaměstnanost a státního rozpočtu české republiky        S kým spolupracovat, když není s kým spolupracovat</vt:lpstr>
      <vt:lpstr>Kdy není s kým spolupracovat </vt:lpstr>
      <vt:lpstr>na území ORP chybí služba osobní asistence </vt:lpstr>
      <vt:lpstr>na území ORP chybí služba noclehárna </vt:lpstr>
      <vt:lpstr>na území ORP je nedostatečná kapacita odlehčovací služby</vt:lpstr>
      <vt:lpstr>na území ORP není služba Denní centrum pro seniory </vt:lpstr>
      <vt:lpstr>Chybí služba DZR – alternativa psychiatrická nemocnice, ldn</vt:lpstr>
      <vt:lpstr>Chybí služba DZR – alternativa pobyt v nemocnice následné péče nebo nemocnici</vt:lpstr>
      <vt:lpstr>    klient s nízkou motivací kazuistika i</vt:lpstr>
      <vt:lpstr> klient s nízkou motivací  kazuistika II  </vt:lpstr>
      <vt:lpstr>(ne)spolupráce s ÚP čr</vt:lpstr>
      <vt:lpstr>shrnutí</vt:lpstr>
      <vt:lpstr> </vt:lpstr>
      <vt:lpstr>nezbývá než zajišťovat služby  na základě znalosti místních poměrů, sousedské pomoci a charitní činnosti.         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 kým spolupracovat, když není s kým spolupracovat</dc:title>
  <dc:creator>Vargová Míla, Bc.</dc:creator>
  <cp:lastModifiedBy>Nevoralová Lucie (MPSV)</cp:lastModifiedBy>
  <cp:revision>56</cp:revision>
  <cp:lastPrinted>2019-01-16T15:38:47Z</cp:lastPrinted>
  <dcterms:created xsi:type="dcterms:W3CDTF">2019-01-07T04:47:03Z</dcterms:created>
  <dcterms:modified xsi:type="dcterms:W3CDTF">2019-02-06T10:14:48Z</dcterms:modified>
</cp:coreProperties>
</file>